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96" r:id="rId21"/>
    <p:sldId id="297" r:id="rId22"/>
    <p:sldId id="284" r:id="rId23"/>
    <p:sldId id="285" r:id="rId24"/>
    <p:sldId id="286" r:id="rId25"/>
    <p:sldId id="288" r:id="rId26"/>
    <p:sldId id="283" r:id="rId27"/>
    <p:sldId id="287" r:id="rId28"/>
    <p:sldId id="289" r:id="rId29"/>
    <p:sldId id="290" r:id="rId30"/>
    <p:sldId id="291" r:id="rId31"/>
    <p:sldId id="292" r:id="rId32"/>
    <p:sldId id="293" r:id="rId33"/>
    <p:sldId id="30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E5"/>
    <a:srgbClr val="F3F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8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Квантовая физика</a:t>
            </a:r>
            <a:endParaRPr lang="ru-RU" sz="5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815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Теория фотоэффекта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07504" y="548680"/>
                <a:ext cx="8892480" cy="63941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 smtClean="0"/>
                  <a:t>А. Эйнштейн, развив идею М. Планка (1905), показал, что законы фотоэффекта могут быть объяснены при помощи квантовой теории.</a:t>
                </a:r>
              </a:p>
              <a:p>
                <a:r>
                  <a:rPr lang="ru-RU" sz="2400" dirty="0"/>
                  <a:t>Явление фотоэффекта экспериментально доказывает: </a:t>
                </a:r>
                <a:r>
                  <a:rPr lang="ru-RU" sz="2400" b="1" i="1" dirty="0">
                    <a:solidFill>
                      <a:srgbClr val="0070C0"/>
                    </a:solidFill>
                  </a:rPr>
                  <a:t>свет имеет прерывистую структуру.</a:t>
                </a:r>
              </a:p>
              <a:p>
                <a:r>
                  <a:rPr lang="ru-RU" sz="2400" i="1" dirty="0"/>
                  <a:t> </a:t>
                </a:r>
                <a:r>
                  <a:rPr lang="ru-RU" sz="2400" dirty="0"/>
                  <a:t>Излученная порция </a:t>
                </a:r>
                <a:r>
                  <a:rPr lang="ru-RU" sz="2400" i="1" dirty="0"/>
                  <a:t>E=</a:t>
                </a:r>
                <a:r>
                  <a:rPr lang="ru-RU" sz="2400" i="1" dirty="0" err="1"/>
                  <a:t>hv</a:t>
                </a:r>
                <a:r>
                  <a:rPr lang="ru-RU" sz="2400" dirty="0"/>
                  <a:t> сохраняет свою индивидуальность и поглощается веществом только </a:t>
                </a:r>
                <a:r>
                  <a:rPr lang="ru-RU" sz="2400" dirty="0" smtClean="0"/>
                  <a:t>целиком.</a:t>
                </a:r>
              </a:p>
              <a:p>
                <a:r>
                  <a:rPr lang="ru-RU" sz="2200" u="sng" dirty="0"/>
                  <a:t>Эйнштейн предположил: </a:t>
                </a:r>
                <a:endParaRPr lang="ru-RU" sz="2200" u="sng" dirty="0" smtClean="0"/>
              </a:p>
              <a:p>
                <a:r>
                  <a:rPr lang="ru-RU" sz="2200" dirty="0" smtClean="0"/>
                  <a:t>1</a:t>
                </a:r>
                <a:r>
                  <a:rPr lang="ru-RU" sz="2200" dirty="0"/>
                  <a:t>. Один фотон может выбить только один электрон (это верно для всех процессов с небольшой интенсивностью излучения).</a:t>
                </a:r>
              </a:p>
              <a:p>
                <a:r>
                  <a:rPr lang="ru-RU" sz="2200" dirty="0"/>
                  <a:t>2. На основании закона сохранения энергии:</a:t>
                </a:r>
              </a:p>
              <a:p>
                <a:r>
                  <a:rPr lang="ru-RU" sz="2400" b="1" dirty="0" smtClean="0"/>
                  <a:t>  </a:t>
                </a:r>
                <a:r>
                  <a:rPr lang="en-US" sz="2800" i="1" dirty="0" smtClean="0"/>
                  <a:t>h</a:t>
                </a:r>
                <a:r>
                  <a:rPr lang="en-US" sz="2800" i="1" dirty="0" smtClean="0">
                    <a:latin typeface="Cambria Math"/>
                    <a:ea typeface="Cambria Math"/>
                  </a:rPr>
                  <a:t>𝜈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ru-RU" sz="2800" b="0" i="1" smtClean="0">
                            <a:latin typeface="Cambria Math"/>
                            <a:ea typeface="Cambria Math"/>
                          </a:rPr>
                          <m:t>вых</m:t>
                        </m:r>
                      </m:sub>
                    </m:sSub>
                  </m:oMath>
                </a14:m>
                <a:r>
                  <a:rPr lang="ru-RU" sz="2800" i="1" dirty="0" smtClean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i="1" dirty="0">
                                <a:latin typeface="Georgia" pitchFamily="18" charset="0"/>
                              </a:rPr>
                              <m:t>m</m:t>
                            </m:r>
                            <m:r>
                              <m:rPr>
                                <m:nor/>
                              </m:rPr>
                              <a:rPr lang="ru-RU" sz="2800" i="1" dirty="0">
                                <a:latin typeface="Georgia" pitchFamily="18" charset="0"/>
                              </a:rPr>
                              <m:t>v</m:t>
                            </m:r>
                          </m:e>
                          <m:sup>
                            <m:r>
                              <a:rPr lang="ru-RU" sz="2800" b="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b="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b="1" dirty="0" smtClean="0"/>
                  <a:t>   - </a:t>
                </a:r>
                <a:r>
                  <a:rPr lang="ru-RU" sz="2400" i="1" dirty="0"/>
                  <a:t>уравнение Эйнштейна.</a:t>
                </a:r>
              </a:p>
              <a:p>
                <a:r>
                  <a:rPr lang="ru-RU" sz="2200" i="1" dirty="0"/>
                  <a:t>Его смысл</a:t>
                </a:r>
                <a:r>
                  <a:rPr lang="ru-RU" sz="2200" b="1" dirty="0"/>
                  <a:t>: </a:t>
                </a:r>
                <a:r>
                  <a:rPr lang="ru-RU" sz="2200" dirty="0"/>
                  <a:t>энергия кванта тратится на работу выхода электрона из металла и сообщение электрону кинетической энергии.</a:t>
                </a:r>
              </a:p>
              <a:p>
                <a:r>
                  <a:rPr lang="ru-RU" sz="2200" i="1" dirty="0"/>
                  <a:t>ν</a:t>
                </a:r>
                <a:r>
                  <a:rPr lang="ru-RU" sz="2200" dirty="0"/>
                  <a:t> - частота падающего света</a:t>
                </a:r>
                <a:r>
                  <a:rPr lang="ru-RU" sz="2200" b="1" dirty="0"/>
                  <a:t>, </a:t>
                </a:r>
                <a:r>
                  <a:rPr lang="ru-RU" sz="2200" i="1" dirty="0"/>
                  <a:t>m</a:t>
                </a:r>
                <a:r>
                  <a:rPr lang="ru-RU" sz="2200" dirty="0"/>
                  <a:t> - масса </a:t>
                </a:r>
                <a:r>
                  <a:rPr lang="ru-RU" sz="2200" dirty="0" smtClean="0"/>
                  <a:t>электрона,</a:t>
                </a:r>
                <a:r>
                  <a:rPr lang="ru-RU" sz="2200" dirty="0"/>
                  <a:t> </a:t>
                </a:r>
                <a:r>
                  <a:rPr lang="ru-RU" sz="2200" i="1" dirty="0"/>
                  <a:t>υ</a:t>
                </a:r>
                <a:r>
                  <a:rPr lang="ru-RU" sz="2200" dirty="0"/>
                  <a:t> - скорость электрона, </a:t>
                </a:r>
                <a:r>
                  <a:rPr lang="ru-RU" sz="2200" i="1" dirty="0"/>
                  <a:t>h</a:t>
                </a:r>
                <a:r>
                  <a:rPr lang="ru-RU" sz="2200" dirty="0"/>
                  <a:t> - постоянная Планка, </a:t>
                </a:r>
                <a:r>
                  <a:rPr lang="en-US" sz="2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ru-RU" sz="2200" i="1">
                            <a:latin typeface="Cambria Math"/>
                            <a:ea typeface="Cambria Math"/>
                          </a:rPr>
                          <m:t>вых</m:t>
                        </m:r>
                      </m:sub>
                    </m:sSub>
                    <m:r>
                      <a:rPr lang="ru-RU" sz="22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ru-RU" sz="2200" dirty="0"/>
                  <a:t> - работа выхода электронов из металла.</a:t>
                </a:r>
                <a:endParaRPr lang="ru-RU" sz="2200" dirty="0" smtClean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48680"/>
                <a:ext cx="8892480" cy="6394186"/>
              </a:xfrm>
              <a:prstGeom prst="rect">
                <a:avLst/>
              </a:prstGeom>
              <a:blipFill rotWithShape="1">
                <a:blip r:embed="rId2"/>
                <a:stretch>
                  <a:fillRect l="-1097" t="-763" r="-1029" b="-9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83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Работа выхода </a:t>
            </a:r>
            <a:r>
              <a:rPr lang="ru-RU" sz="2400" i="1" dirty="0">
                <a:solidFill>
                  <a:srgbClr val="C00000"/>
                </a:solidFill>
              </a:rPr>
              <a:t>- это характеристика материала (табличная величина). Она показывает, какую работу должен совершить электрон, чтобы преодолеть поверхностную разность потенциалов и выйти за пределы металла. </a:t>
            </a:r>
            <a:endParaRPr lang="ru-RU" sz="2400" i="1" dirty="0" smtClean="0">
              <a:solidFill>
                <a:srgbClr val="C00000"/>
              </a:solidFill>
            </a:endParaRPr>
          </a:p>
          <a:p>
            <a:r>
              <a:rPr lang="ru-RU" sz="2200" dirty="0" smtClean="0"/>
              <a:t>Работа </a:t>
            </a:r>
            <a:r>
              <a:rPr lang="ru-RU" sz="2200" dirty="0"/>
              <a:t>выхода обычно измеряется в </a:t>
            </a:r>
            <a:r>
              <a:rPr lang="ru-RU" sz="2200" dirty="0" err="1"/>
              <a:t>электронвольтах</a:t>
            </a:r>
            <a:r>
              <a:rPr lang="ru-RU" sz="2200" dirty="0"/>
              <a:t> (эВ).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3763" y="2060848"/>
                <a:ext cx="8712968" cy="4215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u="sng" dirty="0" smtClean="0"/>
                  <a:t>Доказательство законов фотоэффекта:</a:t>
                </a:r>
              </a:p>
              <a:p>
                <a:r>
                  <a:rPr lang="en-US" sz="2400" dirty="0"/>
                  <a:t>1</a:t>
                </a:r>
                <a:r>
                  <a:rPr lang="ru-RU" sz="2400" dirty="0"/>
                  <a:t>. Число фотонов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ф</m:t>
                        </m:r>
                      </m:sub>
                    </m:sSub>
                  </m:oMath>
                </a14:m>
                <a:r>
                  <a:rPr lang="ru-RU" sz="2400" dirty="0"/>
                  <a:t> равно числу электронов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э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.</m:t>
                    </m:r>
                  </m:oMath>
                </a14:m>
                <a:endParaRPr lang="ru-RU" sz="2400" dirty="0"/>
              </a:p>
              <a:p>
                <a:r>
                  <a:rPr lang="ru-RU" sz="2400" i="1" dirty="0"/>
                  <a:t>Е</a:t>
                </a:r>
                <a:r>
                  <a:rPr lang="ru-RU" sz="24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ф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i="1" dirty="0" err="1"/>
                  <a:t>hv</a:t>
                </a:r>
                <a:r>
                  <a:rPr lang="ru-RU" sz="2400" i="1" dirty="0"/>
                  <a:t>       Е</a:t>
                </a:r>
                <a:r>
                  <a:rPr lang="ru-RU" sz="24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э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i="1" dirty="0" err="1"/>
                  <a:t>hv</a:t>
                </a:r>
                <a:r>
                  <a:rPr lang="ru-RU" sz="2400" i="1" dirty="0"/>
                  <a:t>  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  <a:ea typeface="Cambria Math"/>
                      </a:rPr>
                      <m:t>=&gt; 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э</m:t>
                        </m:r>
                      </m:sub>
                    </m:sSub>
                  </m:oMath>
                </a14:m>
                <a:r>
                  <a:rPr lang="ru-RU" sz="2400" i="1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</a:rPr>
                          <m:t>𝐸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1" dirty="0"/>
                          <m:t>hv</m:t>
                        </m:r>
                      </m:den>
                    </m:f>
                  </m:oMath>
                </a14:m>
                <a:r>
                  <a:rPr lang="ru-RU" sz="2400" i="1" dirty="0"/>
                  <a:t>   </a:t>
                </a:r>
              </a:p>
              <a:p>
                <a:r>
                  <a:rPr lang="ru-RU" sz="2400" dirty="0"/>
                  <a:t>2.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400" i="1" dirty="0">
                                <a:latin typeface="Georgia" pitchFamily="18" charset="0"/>
                              </a:rPr>
                              <m:t>m</m:t>
                            </m:r>
                            <m:r>
                              <m:rPr>
                                <m:nor/>
                              </m:rPr>
                              <a:rPr lang="ru-RU" sz="2400" i="1" dirty="0">
                                <a:latin typeface="Georgia" pitchFamily="18" charset="0"/>
                              </a:rPr>
                              <m:t>v</m:t>
                            </m:r>
                          </m:e>
                          <m:sup>
                            <m:r>
                              <a:rPr lang="ru-RU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i="1" dirty="0">
                    <a:latin typeface="Cambria Math"/>
                    <a:ea typeface="Cambria Math"/>
                  </a:rPr>
                  <a:t>=</a:t>
                </a:r>
                <a:r>
                  <a:rPr lang="en-US" sz="2400" i="1" dirty="0"/>
                  <a:t>h</a:t>
                </a:r>
                <a:r>
                  <a:rPr lang="en-US" sz="2400" i="1" dirty="0">
                    <a:latin typeface="Cambria Math"/>
                    <a:ea typeface="Cambria Math"/>
                  </a:rPr>
                  <a:t>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ru-RU" sz="24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ru-RU" sz="2400" i="1">
                            <a:latin typeface="Cambria Math"/>
                            <a:ea typeface="Cambria Math"/>
                          </a:rPr>
                          <m:t>вых</m:t>
                        </m:r>
                      </m:sub>
                    </m:sSub>
                  </m:oMath>
                </a14:m>
                <a:endParaRPr lang="ru-RU" sz="2400" i="1" dirty="0">
                  <a:latin typeface="Cambria Math"/>
                  <a:ea typeface="Cambria Math"/>
                </a:endParaRPr>
              </a:p>
              <a:p>
                <a:r>
                  <a:rPr lang="ru-RU" sz="2400" dirty="0">
                    <a:latin typeface="Cambria Math"/>
                    <a:ea typeface="Cambria Math"/>
                  </a:rPr>
                  <a:t>3. </a:t>
                </a:r>
                <a:r>
                  <a:rPr lang="en-US" sz="2400" dirty="0">
                    <a:ea typeface="Cambria Math"/>
                  </a:rPr>
                  <a:t>𝜈</a:t>
                </a:r>
                <a:r>
                  <a:rPr lang="en-US" sz="2400" baseline="-25000" dirty="0"/>
                  <a:t>min</a:t>
                </a:r>
                <a:r>
                  <a:rPr lang="ru-RU" sz="2400" dirty="0"/>
                  <a:t>   соответствует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400" i="1" dirty="0">
                                <a:latin typeface="Georgia" pitchFamily="18" charset="0"/>
                              </a:rPr>
                              <m:t>m</m:t>
                            </m:r>
                            <m:r>
                              <m:rPr>
                                <m:nor/>
                              </m:rPr>
                              <a:rPr lang="ru-RU" sz="2400" i="1" dirty="0">
                                <a:latin typeface="Georgia" pitchFamily="18" charset="0"/>
                              </a:rPr>
                              <m:t>v</m:t>
                            </m:r>
                          </m:e>
                          <m:sup>
                            <m:r>
                              <a:rPr lang="ru-RU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i="1" dirty="0">
                    <a:latin typeface="Cambria Math"/>
                    <a:ea typeface="Cambria Math"/>
                  </a:rPr>
                  <a:t>= </a:t>
                </a:r>
                <a:r>
                  <a:rPr lang="ru-RU" sz="2400" i="1" dirty="0">
                    <a:latin typeface="Cambria Math"/>
                    <a:ea typeface="Cambria Math"/>
                  </a:rPr>
                  <a:t>0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ru-RU" sz="2400" i="1">
                            <a:latin typeface="Cambria Math"/>
                            <a:ea typeface="Cambria Math"/>
                          </a:rPr>
                          <m:t>вых</m:t>
                        </m:r>
                      </m:sub>
                    </m:sSub>
                  </m:oMath>
                </a14:m>
                <a:r>
                  <a:rPr lang="ru-RU" sz="2400" i="1" dirty="0"/>
                  <a:t>= </a:t>
                </a:r>
                <a:r>
                  <a:rPr lang="en-US" sz="2400" i="1" dirty="0"/>
                  <a:t>h</a:t>
                </a:r>
                <a:r>
                  <a:rPr lang="en-US" sz="2400" dirty="0">
                    <a:ea typeface="Cambria Math"/>
                  </a:rPr>
                  <a:t> 𝜈</a:t>
                </a:r>
                <a:r>
                  <a:rPr lang="en-US" sz="2400" baseline="-25000" dirty="0"/>
                  <a:t>min</a:t>
                </a:r>
                <a:endParaRPr lang="ru-RU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ru-RU" sz="2400" i="1">
                            <a:latin typeface="Cambria Math"/>
                            <a:ea typeface="Cambria Math"/>
                          </a:rPr>
                          <m:t>вых</m:t>
                        </m:r>
                      </m:sub>
                    </m:sSub>
                  </m:oMath>
                </a14:m>
                <a:r>
                  <a:rPr lang="ru-RU" sz="2400" i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1" dirty="0"/>
                          <m:t>h</m:t>
                        </m:r>
                        <m:r>
                          <m:rPr>
                            <m:nor/>
                          </m:rPr>
                          <a:rPr lang="ru-RU" sz="2400" i="1" dirty="0"/>
                          <m:t>с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2400" dirty="0">
                            <a:latin typeface="Cambria Math"/>
                            <a:ea typeface="Cambria Math"/>
                          </a:rPr>
                          <m:t>𝜆</m:t>
                        </m:r>
                        <m:r>
                          <m:rPr>
                            <m:nor/>
                          </m:rPr>
                          <a:rPr lang="en-US" sz="2400" baseline="-25000" dirty="0"/>
                          <m:t>max</m:t>
                        </m:r>
                      </m:den>
                    </m:f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 dirty="0">
                        <a:latin typeface="Cambria Math"/>
                        <a:ea typeface="Cambria Math"/>
                      </a:rPr>
                      <m:t>𝜆</m:t>
                    </m:r>
                    <m:r>
                      <m:rPr>
                        <m:nor/>
                      </m:rPr>
                      <a:rPr lang="en-US" sz="2400" baseline="-25000" dirty="0"/>
                      <m:t>max</m:t>
                    </m:r>
                  </m:oMath>
                </a14:m>
                <a:r>
                  <a:rPr lang="en-US" sz="2400" dirty="0"/>
                  <a:t> – </a:t>
                </a:r>
                <a:r>
                  <a:rPr lang="ru-RU" sz="2400" dirty="0"/>
                  <a:t>красный цвет</a:t>
                </a:r>
              </a:p>
              <a:p>
                <a:endParaRPr lang="ru-RU" sz="2200" u="sng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63" y="2060848"/>
                <a:ext cx="8712968" cy="4215385"/>
              </a:xfrm>
              <a:prstGeom prst="rect">
                <a:avLst/>
              </a:prstGeom>
              <a:blipFill rotWithShape="1">
                <a:blip r:embed="rId2"/>
                <a:stretch>
                  <a:fillRect l="-1049" t="-11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96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424936" cy="6336704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Уравнение Эйнштейна </a:t>
            </a:r>
            <a:r>
              <a:rPr lang="ru-RU" dirty="0" smtClean="0"/>
              <a:t>даёт </a:t>
            </a:r>
            <a:r>
              <a:rPr lang="ru-RU" dirty="0"/>
              <a:t>возможность экспериментального нахождения постоянной Планка. </a:t>
            </a:r>
            <a:endParaRPr lang="ru-RU" dirty="0" smtClean="0"/>
          </a:p>
          <a:p>
            <a:r>
              <a:rPr lang="ru-RU" dirty="0"/>
              <a:t>В ходе таких опытов было получено значение h, в точности совпадающее со значением</a:t>
            </a:r>
          </a:p>
          <a:p>
            <a:pPr marL="0" indent="0">
              <a:buNone/>
            </a:pPr>
            <a:r>
              <a:rPr lang="ru-RU" dirty="0"/>
              <a:t>   </a:t>
            </a:r>
            <a:r>
              <a:rPr lang="ru-RU" i="1" dirty="0">
                <a:latin typeface="Georgia" pitchFamily="18" charset="0"/>
                <a:cs typeface="Arial" pitchFamily="34" charset="0"/>
              </a:rPr>
              <a:t>h</a:t>
            </a:r>
            <a:r>
              <a:rPr lang="ru-RU" dirty="0">
                <a:latin typeface="Arial" pitchFamily="34" charset="0"/>
                <a:cs typeface="Arial" pitchFamily="34" charset="0"/>
              </a:rPr>
              <a:t> = 6,626·10</a:t>
            </a:r>
            <a:r>
              <a:rPr lang="ru-RU" baseline="30000" dirty="0">
                <a:latin typeface="Arial" pitchFamily="34" charset="0"/>
                <a:cs typeface="Arial" pitchFamily="34" charset="0"/>
              </a:rPr>
              <a:t>–34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Дж·с</a:t>
            </a:r>
            <a:r>
              <a:rPr lang="ru-RU" dirty="0">
                <a:solidFill>
                  <a:srgbClr val="000000"/>
                </a:solidFill>
                <a:latin typeface="Times"/>
                <a:cs typeface="Arial" pitchFamily="34" charset="0"/>
              </a:rPr>
              <a:t> </a:t>
            </a:r>
          </a:p>
          <a:p>
            <a:r>
              <a:rPr lang="ru-RU" dirty="0"/>
              <a:t>Такое совпадение результатов двух независимых экспериментов — на основе спектров теплового излучения и уравнения Эйнштейна для фотоэффекта — означало, что обнаружены совершенно новые «правила игры», по которым происходит взаимодействие света и вещества. </a:t>
            </a:r>
          </a:p>
          <a:p>
            <a:r>
              <a:rPr lang="ru-RU" dirty="0"/>
              <a:t>В этой области классическая физика в лице механики Ньютона и электродинамики Максвелла уступает место квантовой физике — теории микромира, построение которой продолжается и сегодня.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413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25121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Фотоны</a:t>
            </a:r>
            <a:endParaRPr lang="ru-RU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6052" y="620688"/>
            <a:ext cx="885698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результате исследования явлений, связанных с взаимодействием света и вещества (</a:t>
            </a:r>
            <a:r>
              <a:rPr lang="ru-RU" sz="2400" dirty="0" smtClean="0"/>
              <a:t>тепловое </a:t>
            </a:r>
            <a:r>
              <a:rPr lang="ru-RU" sz="2400" dirty="0"/>
              <a:t>излучение и фотоэффект), физики пришли к выводу, что свет состоит из отдельных порций энергии — </a:t>
            </a:r>
            <a:r>
              <a:rPr lang="ru-RU" sz="3200" i="1" dirty="0">
                <a:solidFill>
                  <a:srgbClr val="C00000"/>
                </a:solidFill>
              </a:rPr>
              <a:t>фотонов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Излучение </a:t>
            </a:r>
            <a:r>
              <a:rPr lang="ru-RU" sz="2400" dirty="0"/>
              <a:t>света, его распространение и поглощение происходит строго этими порциями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Фотоны обладают энергией и импульсом и могут обмениваться ими с частицами вещества (скажем, с электронами или атомами</a:t>
            </a:r>
            <a:r>
              <a:rPr lang="ru-RU" sz="2400" dirty="0" smtClean="0"/>
              <a:t>).</a:t>
            </a:r>
          </a:p>
          <a:p>
            <a:r>
              <a:rPr lang="ru-RU" sz="2400" dirty="0"/>
              <a:t>При этом мы говорим о столкновении фотона и частицы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При упругом столкновении фотон меняет направление движения — свет рассеивается. </a:t>
            </a:r>
            <a:endParaRPr lang="ru-RU" sz="2400" dirty="0" smtClean="0"/>
          </a:p>
          <a:p>
            <a:r>
              <a:rPr lang="ru-RU" sz="2400" dirty="0" smtClean="0"/>
              <a:t>При </a:t>
            </a:r>
            <a:r>
              <a:rPr lang="ru-RU" sz="2400" dirty="0"/>
              <a:t>неупругом столкновении фотон поглощается отдельной частицей </a:t>
            </a:r>
            <a:r>
              <a:rPr lang="ru-RU" sz="2400" dirty="0" smtClean="0"/>
              <a:t>вещества </a:t>
            </a:r>
            <a:r>
              <a:rPr lang="ru-RU" sz="2400" dirty="0"/>
              <a:t>— так происходит поглощение света. </a:t>
            </a:r>
            <a:endParaRPr lang="ru-RU" sz="2400" dirty="0" smtClean="0"/>
          </a:p>
          <a:p>
            <a:r>
              <a:rPr lang="ru-RU" sz="2400" dirty="0" smtClean="0"/>
              <a:t>Фотон </a:t>
            </a:r>
            <a:r>
              <a:rPr lang="ru-RU" sz="2400" dirty="0"/>
              <a:t>ведёт себя как частица и поэтому — наряду с электроном, протоном, </a:t>
            </a:r>
            <a:r>
              <a:rPr lang="ru-RU" sz="2400" dirty="0" smtClean="0"/>
              <a:t>нейтроном </a:t>
            </a:r>
            <a:r>
              <a:rPr lang="ru-RU" sz="2400" dirty="0"/>
              <a:t>и некоторыми другими частицами — причислен к разряду </a:t>
            </a:r>
            <a:r>
              <a:rPr lang="ru-RU" sz="2400" i="1" dirty="0"/>
              <a:t>элементарных частиц.</a:t>
            </a:r>
          </a:p>
        </p:txBody>
      </p:sp>
    </p:spTree>
    <p:extLst>
      <p:ext uri="{BB962C8B-B14F-4D97-AF65-F5344CB8AC3E}">
        <p14:creationId xmlns:p14="http://schemas.microsoft.com/office/powerpoint/2010/main" val="32660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Энергия фотона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904364"/>
                <a:ext cx="8640960" cy="31702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i="1" dirty="0" smtClean="0">
                    <a:latin typeface="Georgia" pitchFamily="18" charset="0"/>
                  </a:rPr>
                  <a:t>E = h</a:t>
                </a:r>
                <a:r>
                  <a:rPr lang="el-GR" sz="3200" i="1" dirty="0" smtClean="0">
                    <a:latin typeface="Georgia" pitchFamily="18" charset="0"/>
                  </a:rPr>
                  <a:t>ν</a:t>
                </a:r>
                <a:r>
                  <a:rPr lang="ru-RU" sz="3200" i="1" dirty="0" smtClean="0">
                    <a:latin typeface="Georgia" pitchFamily="18" charset="0"/>
                  </a:rPr>
                  <a:t> -</a:t>
                </a:r>
                <a:r>
                  <a:rPr lang="ru-RU" sz="3200" i="1" dirty="0" smtClean="0"/>
                  <a:t> </a:t>
                </a:r>
                <a:r>
                  <a:rPr lang="ru-RU" sz="2400" i="1" dirty="0" smtClean="0"/>
                  <a:t>энергия фотона</a:t>
                </a:r>
              </a:p>
              <a:p>
                <a:r>
                  <a:rPr lang="ru-RU" sz="2400" dirty="0"/>
                  <a:t>Часто бывает удобно работать не с обычной частотой</a:t>
                </a:r>
                <a:r>
                  <a:rPr lang="ru-RU" sz="2400" i="1" dirty="0"/>
                  <a:t> </a:t>
                </a:r>
                <a:r>
                  <a:rPr lang="ru-RU" sz="2400" i="1" dirty="0">
                    <a:latin typeface="Georgia" pitchFamily="18" charset="0"/>
                  </a:rPr>
                  <a:t>ν</a:t>
                </a:r>
                <a:r>
                  <a:rPr lang="ru-RU" sz="2400" dirty="0"/>
                  <a:t>, а с циклической частотой </a:t>
                </a:r>
                <a:r>
                  <a:rPr lang="ru-RU" sz="2400" i="1" dirty="0">
                    <a:latin typeface="Georgia" pitchFamily="18" charset="0"/>
                  </a:rPr>
                  <a:t>ω = 2πν</a:t>
                </a:r>
                <a:r>
                  <a:rPr lang="ru-RU" sz="2400" dirty="0"/>
                  <a:t>. </a:t>
                </a:r>
                <a:endParaRPr lang="ru-RU" sz="2400" dirty="0" smtClean="0"/>
              </a:p>
              <a:p>
                <a:r>
                  <a:rPr lang="ru-RU" sz="2400" dirty="0" smtClean="0"/>
                  <a:t>Тогда </a:t>
                </a:r>
                <a:r>
                  <a:rPr lang="ru-RU" sz="2400" dirty="0"/>
                  <a:t>вводят другую постоянную Планка </a:t>
                </a:r>
                <a:r>
                  <a:rPr lang="ru-RU" sz="2400" dirty="0" smtClean="0"/>
                  <a:t>: </a:t>
                </a:r>
              </a:p>
              <a:p>
                <a:r>
                  <a:rPr lang="ru-RU" sz="2400" i="1" dirty="0" smtClean="0">
                    <a:latin typeface="Georgia" pitchFamily="18" charset="0"/>
                  </a:rPr>
                  <a:t>ћ </a:t>
                </a:r>
                <a:r>
                  <a:rPr lang="ru-RU" sz="2400" i="1" dirty="0">
                    <a:latin typeface="Georgia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400" i="1" dirty="0">
                            <a:latin typeface="Georgia" pitchFamily="18" charset="0"/>
                          </a:rPr>
                          <m:t>h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2400" i="1" dirty="0">
                            <a:latin typeface="Georgia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ru-RU" sz="2400" i="1" dirty="0">
                            <a:latin typeface="Georgia" pitchFamily="18" charset="0"/>
                          </a:rPr>
                          <m:t>π</m:t>
                        </m:r>
                      </m:den>
                    </m:f>
                  </m:oMath>
                </a14:m>
                <a:r>
                  <a:rPr lang="ru-RU" sz="2400" i="1" dirty="0" smtClean="0">
                    <a:latin typeface="Georgia" pitchFamily="18" charset="0"/>
                  </a:rPr>
                  <a:t> = </a:t>
                </a:r>
                <a:r>
                  <a:rPr lang="ru-RU" sz="2400" i="1" dirty="0">
                    <a:latin typeface="Georgia" pitchFamily="18" charset="0"/>
                  </a:rPr>
                  <a:t>1,05 </a:t>
                </a:r>
                <a:r>
                  <a:rPr lang="ru-RU" sz="2400" i="1" dirty="0" smtClean="0">
                    <a:latin typeface="Georgia" pitchFamily="18" charset="0"/>
                  </a:rPr>
                  <a:t>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sz="2400" b="0" i="1" smtClean="0">
                            <a:latin typeface="Cambria Math"/>
                          </a:rPr>
                          <m:t>−</m:t>
                        </m:r>
                        <m:r>
                          <a:rPr lang="ru-RU" sz="2400" b="0" i="1" smtClean="0">
                            <a:latin typeface="Cambria Math"/>
                          </a:rPr>
                          <m:t>34</m:t>
                        </m:r>
                      </m:sup>
                    </m:sSup>
                  </m:oMath>
                </a14:m>
                <a:r>
                  <a:rPr lang="ru-RU" sz="2400" i="1" dirty="0" smtClean="0">
                    <a:latin typeface="Georgia" pitchFamily="18" charset="0"/>
                  </a:rPr>
                  <a:t>  </a:t>
                </a:r>
                <a:r>
                  <a:rPr lang="ru-RU" sz="2400" i="1" dirty="0">
                    <a:latin typeface="Georgia" pitchFamily="18" charset="0"/>
                  </a:rPr>
                  <a:t>Дж · с</a:t>
                </a:r>
                <a:r>
                  <a:rPr lang="ru-RU" sz="2400" dirty="0"/>
                  <a:t>. </a:t>
                </a:r>
                <a:endParaRPr lang="ru-RU" sz="2400" dirty="0" smtClean="0"/>
              </a:p>
              <a:p>
                <a:r>
                  <a:rPr lang="ru-RU" sz="2400" dirty="0" smtClean="0"/>
                  <a:t>Выражение для </a:t>
                </a:r>
                <a:r>
                  <a:rPr lang="ru-RU" sz="2400" dirty="0"/>
                  <a:t>энергии фотона примет вид: </a:t>
                </a:r>
                <a:endParaRPr lang="ru-RU" sz="2400" dirty="0" smtClean="0"/>
              </a:p>
              <a:p>
                <a:r>
                  <a:rPr lang="ru-RU" sz="3200" i="1" dirty="0" smtClean="0">
                    <a:latin typeface="Georgia" pitchFamily="18" charset="0"/>
                  </a:rPr>
                  <a:t>E </a:t>
                </a:r>
                <a:r>
                  <a:rPr lang="ru-RU" sz="3200" i="1" dirty="0">
                    <a:latin typeface="Georgia" pitchFamily="18" charset="0"/>
                  </a:rPr>
                  <a:t>= ћ </a:t>
                </a:r>
                <a:r>
                  <a:rPr lang="ru-RU" sz="3200" i="1" dirty="0" smtClean="0">
                    <a:latin typeface="Georgia" pitchFamily="18" charset="0"/>
                  </a:rPr>
                  <a:t>ω</a:t>
                </a:r>
                <a:r>
                  <a:rPr lang="ru-RU" sz="3200" i="1" dirty="0">
                    <a:latin typeface="Georgia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904364"/>
                <a:ext cx="8640960" cy="3170227"/>
              </a:xfrm>
              <a:prstGeom prst="rect">
                <a:avLst/>
              </a:prstGeom>
              <a:blipFill rotWithShape="1">
                <a:blip r:embed="rId2"/>
                <a:stretch>
                  <a:fillRect l="-1763" t="-2500" b="-55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318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Импульс фотона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95536" y="1052736"/>
                <a:ext cx="8352928" cy="31940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dirty="0"/>
                          <m:t>E</m:t>
                        </m:r>
                      </m:e>
                      <m:sup>
                        <m:r>
                          <a:rPr lang="ru-RU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ru-RU" sz="2400" i="1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ru-RU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ru-RU" sz="2400" i="1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r>
                  <a:rPr lang="ru-RU" sz="2400" dirty="0"/>
                  <a:t>Масса покоя фотона равна нулю</a:t>
                </a:r>
                <a:endParaRPr lang="en-US" sz="2400" dirty="0" smtClean="0"/>
              </a:p>
              <a:p>
                <a:r>
                  <a:rPr lang="en-US" sz="2400" i="1" dirty="0">
                    <a:latin typeface="Georgia" pitchFamily="18" charset="0"/>
                  </a:rPr>
                  <a:t>E = </a:t>
                </a:r>
                <a:r>
                  <a:rPr lang="en-US" sz="2400" i="1" dirty="0" smtClean="0">
                    <a:latin typeface="Georgia" pitchFamily="18" charset="0"/>
                  </a:rPr>
                  <a:t>pc</a:t>
                </a:r>
              </a:p>
              <a:p>
                <a:endParaRPr lang="en-US" sz="2400" i="1" dirty="0">
                  <a:latin typeface="Georgia" pitchFamily="18" charset="0"/>
                </a:endParaRPr>
              </a:p>
              <a:p>
                <a:r>
                  <a:rPr lang="en-US" sz="2400" i="1" dirty="0">
                    <a:latin typeface="Georgia" pitchFamily="18" charset="0"/>
                  </a:rPr>
                  <a:t>p </a:t>
                </a:r>
                <a:r>
                  <a:rPr lang="en-US" sz="2400" i="1" dirty="0" smtClean="0">
                    <a:latin typeface="Georgia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1" dirty="0">
                            <a:latin typeface="Georgia" pitchFamily="18" charset="0"/>
                          </a:rPr>
                          <m:t>E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1" dirty="0">
                            <a:latin typeface="Georgia" pitchFamily="18" charset="0"/>
                          </a:rPr>
                          <m:t>c</m:t>
                        </m:r>
                      </m:den>
                    </m:f>
                  </m:oMath>
                </a14:m>
                <a:r>
                  <a:rPr lang="en-US" sz="2400" i="1" dirty="0" smtClean="0">
                    <a:latin typeface="Georgia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1" dirty="0">
                            <a:latin typeface="Georgia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l-GR" sz="2400" i="1" dirty="0">
                            <a:latin typeface="Georgia" pitchFamily="18" charset="0"/>
                          </a:rPr>
                          <m:t>ν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1" dirty="0">
                            <a:latin typeface="Georgia" pitchFamily="18" charset="0"/>
                          </a:rPr>
                          <m:t>c</m:t>
                        </m:r>
                      </m:den>
                    </m:f>
                  </m:oMath>
                </a14:m>
                <a:r>
                  <a:rPr lang="en-US" sz="2400" i="1" dirty="0">
                    <a:latin typeface="Georgia" pitchFamily="18" charset="0"/>
                  </a:rPr>
                  <a:t> </a:t>
                </a:r>
                <a:endParaRPr lang="en-US" sz="2400" i="1" dirty="0" smtClean="0">
                  <a:latin typeface="Georgia" pitchFamily="18" charset="0"/>
                </a:endParaRPr>
              </a:p>
              <a:p>
                <a:endParaRPr lang="en-US" sz="2400" i="1" dirty="0">
                  <a:latin typeface="Georgia" pitchFamily="18" charset="0"/>
                </a:endParaRPr>
              </a:p>
              <a:p>
                <a:r>
                  <a:rPr lang="en-US" sz="2400" i="1" dirty="0">
                    <a:latin typeface="Georgia" pitchFamily="18" charset="0"/>
                  </a:rPr>
                  <a:t>p </a:t>
                </a:r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1" dirty="0">
                            <a:latin typeface="Georgia" pitchFamily="18" charset="0"/>
                          </a:rPr>
                          <m:t>h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2400" i="1" dirty="0">
                            <a:latin typeface="Georgia" pitchFamily="18" charset="0"/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ru-RU" sz="2400" i="1" dirty="0">
                            <a:latin typeface="Georgia" pitchFamily="18" charset="0"/>
                          </a:rPr>
                          <m:t> </m:t>
                        </m:r>
                      </m:den>
                    </m:f>
                    <m:r>
                      <a:rPr lang="en-US" sz="2400" i="1" dirty="0">
                        <a:latin typeface="Cambria Math"/>
                      </a:rPr>
                      <m:t> </m:t>
                    </m:r>
                  </m:oMath>
                </a14:m>
                <a:endParaRPr lang="ru-RU" sz="2400" i="1" dirty="0"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052736"/>
                <a:ext cx="8352928" cy="3194016"/>
              </a:xfrm>
              <a:prstGeom prst="rect">
                <a:avLst/>
              </a:prstGeom>
              <a:blipFill rotWithShape="1">
                <a:blip r:embed="rId2"/>
                <a:stretch>
                  <a:fillRect l="-1168" t="-763" b="-7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441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3394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Давление света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692696"/>
            <a:ext cx="56904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Свет оказывает давление на освещаемую поверхность. </a:t>
            </a:r>
            <a:endParaRPr lang="en-US" sz="2400" dirty="0" smtClean="0"/>
          </a:p>
          <a:p>
            <a:r>
              <a:rPr lang="ru-RU" sz="2400" dirty="0" smtClean="0"/>
              <a:t>Такой </a:t>
            </a:r>
            <a:r>
              <a:rPr lang="ru-RU" sz="2400" dirty="0"/>
              <a:t>вывод был сделан Максвеллом из теоретических соображений и получил экспериментальное подтверждение в знаменитых опытах П. Н. Лебедева. </a:t>
            </a:r>
            <a:endParaRPr lang="en-US" sz="2400" dirty="0" smtClean="0"/>
          </a:p>
          <a:p>
            <a:r>
              <a:rPr lang="ru-RU" sz="2400" dirty="0" smtClean="0"/>
              <a:t>Если </a:t>
            </a:r>
            <a:r>
              <a:rPr lang="ru-RU" sz="2400" dirty="0"/>
              <a:t>понимать свет как поток фотонов, обладающих импульсом, то можно легко объяснить давление </a:t>
            </a:r>
            <a:r>
              <a:rPr lang="ru-RU" sz="2400" dirty="0" smtClean="0"/>
              <a:t>света. </a:t>
            </a:r>
            <a:endParaRPr lang="ru-RU" sz="2400" dirty="0"/>
          </a:p>
        </p:txBody>
      </p:sp>
      <p:pic>
        <p:nvPicPr>
          <p:cNvPr id="1026" name="Picture 2" descr="Lebedev petr nikolaevi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159" y="692696"/>
            <a:ext cx="2755503" cy="32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49815" y="3965922"/>
            <a:ext cx="3816424" cy="224676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pitchFamily="34" charset="0"/>
              </a:rPr>
              <a:t>Пётр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cs typeface="Arial" pitchFamily="34" charset="0"/>
              </a:rPr>
              <a:t>Никола́евич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cs typeface="Arial" pitchFamily="34" charset="0"/>
              </a:rPr>
              <a:t>Ле́бедев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pitchFamily="34" charset="0"/>
              </a:rPr>
              <a:t> 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pitchFamily="34" charset="0"/>
              </a:rPr>
              <a:t>(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cs typeface="Arial" pitchFamily="34" charset="0"/>
              </a:rPr>
              <a:t>1866</a:t>
            </a:r>
            <a:r>
              <a:rPr lang="en-US" sz="2000" dirty="0">
                <a:solidFill>
                  <a:srgbClr val="252525"/>
                </a:solidFill>
                <a:cs typeface="Arial" pitchFamily="34" charset="0"/>
              </a:rPr>
              <a:t>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cs typeface="Arial" pitchFamily="34" charset="0"/>
              </a:rPr>
              <a:t>1912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pitchFamily="34" charset="0"/>
              </a:rPr>
              <a:t>) 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pitchFamily="34" charset="0"/>
              </a:rPr>
              <a:t>— выдающийся русский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cs typeface="Arial" pitchFamily="34" charset="0"/>
              </a:rPr>
              <a:t>физик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pitchFamily="34" charset="0"/>
              </a:rPr>
              <a:t>-экспериментатор, первым подтвердивший на опыте вывод Максвелла о наличии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cs typeface="Arial" pitchFamily="34" charset="0"/>
              </a:rPr>
              <a:t>светового давления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cs typeface="Arial" pitchFamily="34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pic>
        <p:nvPicPr>
          <p:cNvPr id="1031" name="Picture 7" descr="http://v.900igr.net:10/datai/fizika/Davlenie-sveta/0005-004-Skhema-opyta-P.N.-Lebede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620688"/>
            <a:ext cx="5098295" cy="563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61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etod-kopilka.ru/images/doc/58/59439/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80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408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Двойственная природа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света (корпускулярно-волновой дуализм)</a:t>
            </a:r>
            <a:endParaRPr lang="ru-RU" sz="3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080" y="980728"/>
            <a:ext cx="83529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Явления интерференции, дифракции и поляризации </a:t>
            </a:r>
            <a:r>
              <a:rPr lang="ru-RU" sz="2400" dirty="0"/>
              <a:t>света, характерные для любых волновых </a:t>
            </a:r>
            <a:r>
              <a:rPr lang="ru-RU" sz="2400" dirty="0" smtClean="0"/>
              <a:t>процессов, подтверждают, что </a:t>
            </a:r>
            <a:r>
              <a:rPr lang="ru-RU" sz="2400" dirty="0"/>
              <a:t>свет имеет волновую природу, </a:t>
            </a:r>
            <a:r>
              <a:rPr lang="ru-RU" sz="2400" b="1" i="1" dirty="0">
                <a:solidFill>
                  <a:srgbClr val="C00000"/>
                </a:solidFill>
              </a:rPr>
              <a:t>свет — это электромагнитная волна. 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Явления </a:t>
            </a:r>
            <a:r>
              <a:rPr lang="ru-RU" sz="2400" dirty="0"/>
              <a:t>взаимодействия света и вещества </a:t>
            </a:r>
            <a:r>
              <a:rPr lang="ru-RU" sz="2400" dirty="0" smtClean="0"/>
              <a:t>(фотоэффект, давление  света) </a:t>
            </a:r>
            <a:r>
              <a:rPr lang="ru-RU" sz="2400" dirty="0"/>
              <a:t>указывают на то, что свет ведёт себя как поток отдельных частиц. </a:t>
            </a:r>
            <a:r>
              <a:rPr lang="ru-RU" sz="2400" dirty="0" smtClean="0"/>
              <a:t>Фотоны —обладают </a:t>
            </a:r>
            <a:r>
              <a:rPr lang="ru-RU" sz="2400" dirty="0"/>
              <a:t>энергией и импульсом, </a:t>
            </a:r>
            <a:r>
              <a:rPr lang="ru-RU" sz="2400" dirty="0" smtClean="0"/>
              <a:t>участвуют </a:t>
            </a:r>
            <a:r>
              <a:rPr lang="ru-RU" sz="2400" dirty="0"/>
              <a:t>во взаимодействиях с атомами и электронами. </a:t>
            </a:r>
            <a:r>
              <a:rPr lang="ru-RU" sz="2400" dirty="0" smtClean="0"/>
              <a:t>Это доказывает, что свет </a:t>
            </a:r>
            <a:r>
              <a:rPr lang="ru-RU" sz="2400" dirty="0"/>
              <a:t>имеет </a:t>
            </a:r>
            <a:r>
              <a:rPr lang="ru-RU" sz="2400" dirty="0" smtClean="0"/>
              <a:t>корпускулярную </a:t>
            </a:r>
            <a:r>
              <a:rPr lang="ru-RU" sz="2400" dirty="0"/>
              <a:t>природу, </a:t>
            </a:r>
            <a:r>
              <a:rPr lang="ru-RU" sz="2400" b="1" i="1" dirty="0">
                <a:solidFill>
                  <a:srgbClr val="C00000"/>
                </a:solidFill>
              </a:rPr>
              <a:t>свет — это совокупность фотонов, мчащихся в пространстве. </a:t>
            </a:r>
          </a:p>
          <a:p>
            <a:endParaRPr lang="ru-RU" sz="2400" b="1" i="1" dirty="0" smtClean="0">
              <a:solidFill>
                <a:srgbClr val="C00000"/>
              </a:solidFill>
            </a:endParaRP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Свет </a:t>
            </a:r>
            <a:r>
              <a:rPr lang="ru-RU" sz="3200" b="1" i="1" dirty="0">
                <a:solidFill>
                  <a:srgbClr val="C00000"/>
                </a:solidFill>
              </a:rPr>
              <a:t>имеет двойственную, корпускулярно-волновую </a:t>
            </a:r>
            <a:r>
              <a:rPr lang="ru-RU" sz="3200" b="1" i="1" dirty="0" smtClean="0">
                <a:solidFill>
                  <a:srgbClr val="C00000"/>
                </a:solidFill>
              </a:rPr>
              <a:t>природу.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5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 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Эффект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Комптона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51" y="692695"/>
            <a:ext cx="8712968" cy="385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Эффект Комптона</a:t>
            </a:r>
            <a:r>
              <a:rPr lang="ru-RU" sz="2000" b="1" dirty="0"/>
              <a:t>  –</a:t>
            </a:r>
            <a:r>
              <a:rPr lang="ru-RU" sz="2000" dirty="0"/>
              <a:t> </a:t>
            </a:r>
            <a:r>
              <a:rPr lang="ru-RU" sz="2000" dirty="0" smtClean="0"/>
              <a:t>изменение длины волны падающего на вещество излучение при рассеянии его веществом (открыт </a:t>
            </a:r>
            <a:r>
              <a:rPr lang="ru-RU" sz="2000" dirty="0"/>
              <a:t>А. Комптоном в 1923 г.). </a:t>
            </a:r>
            <a:r>
              <a:rPr lang="ru-RU" sz="2000" dirty="0" smtClean="0"/>
              <a:t>Исследуя рассеяние рентгеновского излучения на парафине Комптон обнаружил в спектре рассеянного излучения наряду с длиной волны падающего излучения </a:t>
            </a:r>
            <a:r>
              <a:rPr lang="ru-RU" sz="2000" dirty="0" smtClean="0">
                <a:latin typeface="Cambria Math"/>
                <a:ea typeface="Cambria Math"/>
              </a:rPr>
              <a:t>𝜆 присутствие новых, больших по величине, длины волн 𝜆‘.</a:t>
            </a:r>
            <a:endParaRPr lang="ru-RU" sz="2000" dirty="0" smtClean="0"/>
          </a:p>
          <a:p>
            <a:r>
              <a:rPr lang="ru-RU" sz="2000" dirty="0" smtClean="0"/>
              <a:t>В </a:t>
            </a:r>
            <a:r>
              <a:rPr lang="ru-RU" sz="2000" dirty="0"/>
              <a:t>этом процессе электромагнитное излучение ведёт себя как поток отдельных частиц – корпускул (которыми в данном случае являются кванты электромагнитного поля - фотоны), что доказывает двойственную – корпускулярно-волновую – природу электромагнитного излучения. </a:t>
            </a:r>
            <a:endParaRPr lang="ru-RU" sz="2000" dirty="0" smtClean="0"/>
          </a:p>
          <a:p>
            <a:r>
              <a:rPr lang="ru-RU" sz="2000" dirty="0" smtClean="0"/>
              <a:t>С </a:t>
            </a:r>
            <a:r>
              <a:rPr lang="ru-RU" sz="2000" dirty="0"/>
              <a:t>точки зрения классической электродинамики рассеяние излучения с изменением частоты невозможно.</a:t>
            </a:r>
          </a:p>
        </p:txBody>
      </p:sp>
      <p:pic>
        <p:nvPicPr>
          <p:cNvPr id="3074" name="Picture 2" descr="http://konspekta.net/studopediaorg/baza6/2104456418033.files/image01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96749"/>
            <a:ext cx="7230382" cy="279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59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ЗАРОЖДЕНИЕ КВАНТОВОЙ ТЕОРИИ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908720"/>
            <a:ext cx="4320480" cy="59492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В конце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XIX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 в. многие ученые считали, что развитие физики завершилось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более 200 лет существуют законы механики, теория все­мирного тяготения;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разработана МКТ;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подведен прочный фундамент под термодинамику;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завершена теория электромагнетизма Максвелла;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открыты фундаментальные законы сохранения (энергии, импульса, момента импульса, массы и электрического заряда).</a:t>
            </a:r>
          </a:p>
          <a:p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48064" y="908720"/>
            <a:ext cx="3096344" cy="576064"/>
          </a:xfrm>
          <a:prstGeom prst="roundRect">
            <a:avLst/>
          </a:prstGeom>
          <a:solidFill>
            <a:srgbClr val="FFF4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Но…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0" y="1700808"/>
            <a:ext cx="4464496" cy="50405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конце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XIX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- начале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XX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вв. открыты: 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Рентгеном -х-лучи;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Беккерелем - явление радиоактивности;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Д. Томсоном - электрон... </a:t>
            </a:r>
          </a:p>
          <a:p>
            <a:pPr lvl="0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2) Австрийские физики И. Стефан и Л. Больцман эксперимен­тально установили распределение энергии в спектре излучения на­гретых тел.</a:t>
            </a:r>
          </a:p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Эксперимент не совпадал с теорией Максвелла.</a:t>
            </a:r>
          </a:p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  3) Теория относительности А. Эйнштейна потребовала корен­ного пересмотра представлений о пространстве и времени. </a:t>
            </a:r>
            <a:endParaRPr lang="ru-RU" dirty="0"/>
          </a:p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96036" y="3392996"/>
            <a:ext cx="3816424" cy="19442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002060"/>
                </a:solidFill>
              </a:rPr>
              <a:t>Класси­ческая физика не давала ответов на поставленные вопросы, что и привело к созданию 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современной </a:t>
            </a:r>
            <a:r>
              <a:rPr lang="ru-RU" sz="2000" b="1" i="1" dirty="0">
                <a:solidFill>
                  <a:srgbClr val="C00000"/>
                </a:solidFill>
              </a:rPr>
              <a:t>квантовой теории.</a:t>
            </a:r>
          </a:p>
        </p:txBody>
      </p:sp>
    </p:spTree>
    <p:extLst>
      <p:ext uri="{BB962C8B-B14F-4D97-AF65-F5344CB8AC3E}">
        <p14:creationId xmlns:p14="http://schemas.microsoft.com/office/powerpoint/2010/main" val="259554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7" grpId="1" build="allAtOnce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79512" y="798448"/>
                <a:ext cx="8784976" cy="49942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/>
                  <a:t>В 1924 году Луи де Бройль высказал предположение, что корпускулярно – волновой дуализм, возможно, проявляют и частицы вещества, в частности электроны. </a:t>
                </a:r>
                <a:endParaRPr lang="ru-RU" sz="2400" dirty="0" smtClean="0"/>
              </a:p>
              <a:p>
                <a:r>
                  <a:rPr lang="ru-RU" sz="2400" dirty="0" smtClean="0"/>
                  <a:t>Это </a:t>
                </a:r>
                <a:r>
                  <a:rPr lang="ru-RU" sz="2400" dirty="0"/>
                  <a:t>значит, что элементарную частицу можно охарактеризовать, сопоставляя частице некоторую волну, длина </a:t>
                </a:r>
                <a:r>
                  <a:rPr lang="ru-RU" sz="2400" dirty="0" smtClean="0"/>
                  <a:t>которой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i="1" dirty="0">
                        <a:latin typeface="Georgia" pitchFamily="18" charset="0"/>
                      </a:rPr>
                      <m:t>λ</m:t>
                    </m:r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1" dirty="0">
                            <a:latin typeface="Georgia" pitchFamily="18" charset="0"/>
                          </a:rPr>
                          <m:t>h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1" dirty="0">
                            <a:latin typeface="Georgia" pitchFamily="18" charset="0"/>
                          </a:rPr>
                          <m:t>p</m:t>
                        </m:r>
                      </m:den>
                    </m:f>
                  </m:oMath>
                </a14:m>
                <a:r>
                  <a:rPr lang="ru-RU" sz="2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1" dirty="0">
                            <a:latin typeface="Georgia" pitchFamily="18" charset="0"/>
                          </a:rPr>
                          <m:t>h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1" dirty="0" smtClean="0">
                            <a:latin typeface="Georgia" pitchFamily="18" charset="0"/>
                          </a:rPr>
                          <m:t>mv</m:t>
                        </m:r>
                      </m:den>
                    </m:f>
                  </m:oMath>
                </a14:m>
                <a:r>
                  <a:rPr lang="ru-RU" sz="2400" dirty="0"/>
                  <a:t> </a:t>
                </a:r>
                <a:endParaRPr lang="en-US" sz="2400" dirty="0" smtClean="0"/>
              </a:p>
              <a:p>
                <a:r>
                  <a:rPr lang="ru-RU" sz="2400" dirty="0" smtClean="0"/>
                  <a:t>где </a:t>
                </a:r>
                <a:r>
                  <a:rPr lang="en-US" sz="2400" i="1" dirty="0" smtClean="0">
                    <a:latin typeface="Georgia" pitchFamily="18" charset="0"/>
                  </a:rPr>
                  <a:t>v</a:t>
                </a:r>
                <a:r>
                  <a:rPr lang="ru-RU" sz="2400" i="1" dirty="0" smtClean="0">
                    <a:latin typeface="Georgia" pitchFamily="18" charset="0"/>
                  </a:rPr>
                  <a:t> – </a:t>
                </a:r>
                <a:r>
                  <a:rPr lang="ru-RU" sz="2400" dirty="0" smtClean="0"/>
                  <a:t>скорость частицы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3200" i="1" dirty="0">
                        <a:latin typeface="Georgia" pitchFamily="18" charset="0"/>
                      </a:rPr>
                      <m:t>λ</m:t>
                    </m:r>
                    <m:r>
                      <m:rPr>
                        <m:nor/>
                      </m:rPr>
                      <a:rPr lang="ru-RU" sz="3200" b="0" i="0" dirty="0" smtClean="0">
                        <a:latin typeface="Georgia" pitchFamily="18" charset="0"/>
                      </a:rPr>
                      <m:t> −</m:t>
                    </m:r>
                    <m:r>
                      <m:rPr>
                        <m:nor/>
                      </m:rPr>
                      <a:rPr lang="ru-RU" sz="3200"/>
                      <m:t>называется </m:t>
                    </m:r>
                    <m:r>
                      <m:rPr>
                        <m:nor/>
                      </m:rPr>
                      <a:rPr lang="ru-RU" sz="3200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m:t>длиной волны де Бройля. </m:t>
                    </m:r>
                  </m:oMath>
                </a14:m>
                <a:r>
                  <a:rPr lang="ru-RU" sz="32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ru-RU" sz="3200" i="1" dirty="0" smtClean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/>
                      <m:t>Волна де Бройля не представляет собой какой – либо самостоятельный колебательный процесс, а только характеризует волновые свойства частицы.</m:t>
                    </m:r>
                  </m:oMath>
                </a14:m>
                <a:r>
                  <a:rPr lang="ru-RU" sz="2400" dirty="0" smtClean="0"/>
                  <a:t> </a:t>
                </a:r>
              </a:p>
              <a:p>
                <a:endParaRPr lang="ru-RU" sz="24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798448"/>
                <a:ext cx="8784976" cy="4994252"/>
              </a:xfrm>
              <a:prstGeom prst="rect">
                <a:avLst/>
              </a:prstGeom>
              <a:blipFill rotWithShape="1">
                <a:blip r:embed="rId2"/>
                <a:stretch>
                  <a:fillRect l="-1040" t="-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1403648" y="197171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Волновые свойства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частиц</a:t>
            </a:r>
            <a:endParaRPr lang="ru-RU" sz="32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037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80" y="188640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Когда де Бройль опубликовал эту гипотезу, никаких </a:t>
            </a:r>
            <a:r>
              <a:rPr lang="ru-RU" dirty="0" smtClean="0"/>
              <a:t>экспериментальных </a:t>
            </a:r>
            <a:r>
              <a:rPr lang="ru-RU" dirty="0"/>
              <a:t>доказательств её правильности не было. </a:t>
            </a:r>
            <a:endParaRPr lang="ru-RU" dirty="0" smtClean="0"/>
          </a:p>
          <a:p>
            <a:r>
              <a:rPr lang="ru-RU" dirty="0" smtClean="0"/>
              <a:t>Только </a:t>
            </a:r>
            <a:r>
              <a:rPr lang="ru-RU" dirty="0"/>
              <a:t>в 1927 году американские ученые </a:t>
            </a:r>
            <a:r>
              <a:rPr lang="ru-RU" dirty="0" err="1"/>
              <a:t>Дэвиссон</a:t>
            </a:r>
            <a:r>
              <a:rPr lang="ru-RU" dirty="0"/>
              <a:t> и </a:t>
            </a:r>
            <a:r>
              <a:rPr lang="ru-RU" dirty="0" err="1"/>
              <a:t>Джермер</a:t>
            </a:r>
            <a:r>
              <a:rPr lang="ru-RU" dirty="0"/>
              <a:t> подтвердили эту гипотезу опытом. </a:t>
            </a:r>
            <a:endParaRPr lang="ru-RU" dirty="0" smtClean="0"/>
          </a:p>
          <a:p>
            <a:r>
              <a:rPr lang="ru-RU" dirty="0" smtClean="0"/>
              <a:t>Изучая </a:t>
            </a:r>
            <a:r>
              <a:rPr lang="ru-RU" dirty="0"/>
              <a:t>рассеяние электронов на кристаллической структуре никеля, они случайно обнаружили дифракцию электронов. </a:t>
            </a:r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510" y="1866651"/>
            <a:ext cx="632455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7822" y="1942966"/>
            <a:ext cx="26058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этом же году Томсон и Тарковский уже специально изучали дифракцию электронов на металлической фольге.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498" y="3801653"/>
            <a:ext cx="3032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Волна де Бройля очень мала.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3344" y="4170985"/>
                <a:ext cx="9025898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/>
                  <a:t>Например, для электрона,</a:t>
                </a:r>
                <a:r>
                  <a:rPr lang="en-US" i="1" dirty="0" smtClean="0">
                    <a:latin typeface="Georgia" pitchFamily="18" charset="0"/>
                  </a:rPr>
                  <a:t> </a:t>
                </a:r>
                <a:r>
                  <a:rPr lang="ru-RU" dirty="0" smtClean="0"/>
                  <a:t>масса которого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= </m:t>
                    </m:r>
                  </m:oMath>
                </a14:m>
                <a:r>
                  <a:rPr lang="en-US" dirty="0">
                    <a:latin typeface="Georgia" pitchFamily="18" charset="0"/>
                  </a:rPr>
                  <a:t>9,1∙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−31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 кг и</m:t>
                    </m:r>
                    <m:r>
                      <m:rPr>
                        <m:nor/>
                      </m:rPr>
                      <a:rPr lang="en-US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ru-RU"/>
                      <m:t>движущегося со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ru-RU" i="1">
                        <a:latin typeface="Cambria Math"/>
                      </a:rPr>
                      <m:t>скорость 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 dirty="0">
                            <a:latin typeface="Georgia" pitchFamily="18" charset="0"/>
                          </a:rPr>
                          <m:t>v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latin typeface="Georgia" pitchFamily="18" charset="0"/>
                      </a:rPr>
                      <m:t> = 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6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м/с</m:t>
                    </m:r>
                  </m:oMath>
                </a14:m>
                <a:endParaRPr lang="en-US" dirty="0">
                  <a:latin typeface="Georgia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i="1" u="sng" dirty="0">
                        <a:latin typeface="Georgia" pitchFamily="18" charset="0"/>
                      </a:rPr>
                      <m:t>λ</m:t>
                    </m:r>
                    <m:r>
                      <m:rPr>
                        <m:nor/>
                      </m:rPr>
                      <a:rPr lang="en-US" i="1" u="sng" dirty="0">
                        <a:latin typeface="Georgia" pitchFamily="18" charset="0"/>
                      </a:rPr>
                      <m:t> </m:t>
                    </m:r>
                  </m:oMath>
                </a14:m>
                <a:r>
                  <a:rPr lang="en-US" u="sng" dirty="0"/>
                  <a:t>= </a:t>
                </a:r>
                <a:r>
                  <a:rPr lang="en-US" u="sng" dirty="0">
                    <a:latin typeface="Georgia" pitchFamily="18" charset="0"/>
                  </a:rPr>
                  <a:t>7 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u="sng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u="sng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i="1" u="sng">
                            <a:latin typeface="Cambria Math"/>
                          </a:rPr>
                          <m:t>−10</m:t>
                        </m:r>
                      </m:sup>
                    </m:sSup>
                    <m:r>
                      <a:rPr lang="ru-RU" i="1" u="sng">
                        <a:latin typeface="Cambria Math"/>
                      </a:rPr>
                      <m:t> м.</m:t>
                    </m:r>
                  </m:oMath>
                </a14:m>
                <a:endParaRPr lang="ru-RU" u="sng" dirty="0">
                  <a:latin typeface="Georgia" pitchFamily="18" charset="0"/>
                </a:endParaRPr>
              </a:p>
              <a:p>
                <a:r>
                  <a:rPr lang="ru-RU" dirty="0"/>
                  <a:t>А для частицы с массой  </a:t>
                </a:r>
                <a:r>
                  <a:rPr lang="en-US" i="1" dirty="0">
                    <a:latin typeface="Georgia" pitchFamily="18" charset="0"/>
                  </a:rPr>
                  <a:t>m</a:t>
                </a:r>
                <a:r>
                  <a:rPr lang="en-US" dirty="0"/>
                  <a:t> </a:t>
                </a:r>
                <a:r>
                  <a:rPr lang="en-US" dirty="0">
                    <a:latin typeface="Georgia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−6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 кг и</m:t>
                    </m:r>
                    <m:r>
                      <m:rPr>
                        <m:nor/>
                      </m:rPr>
                      <a:rPr lang="en-US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ru-RU"/>
                      <m:t>движущегося со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ru-RU" i="1">
                        <a:latin typeface="Cambria Math"/>
                      </a:rPr>
                      <m:t>скорость </m:t>
                    </m:r>
                    <m:r>
                      <m:rPr>
                        <m:nor/>
                      </m:rPr>
                      <a:rPr lang="en-US" i="1" dirty="0">
                        <a:latin typeface="Georgia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dirty="0">
                        <a:latin typeface="Georgia" pitchFamily="18" charset="0"/>
                      </a:rPr>
                      <m:t>=</m:t>
                    </m:r>
                    <m:r>
                      <a:rPr lang="en-US" i="1" dirty="0">
                        <a:latin typeface="Cambria Math"/>
                      </a:rPr>
                      <m:t>0,</m:t>
                    </m:r>
                    <m:r>
                      <a:rPr lang="en-US" i="1">
                        <a:latin typeface="Cambria Math"/>
                      </a:rPr>
                      <m:t>5 м/с</m:t>
                    </m:r>
                  </m:oMath>
                </a14:m>
                <a:endParaRPr lang="en-US" dirty="0">
                  <a:latin typeface="Georgia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i="1" u="sng" dirty="0">
                        <a:latin typeface="Georgia" pitchFamily="18" charset="0"/>
                      </a:rPr>
                      <m:t>λ</m:t>
                    </m:r>
                    <m:r>
                      <m:rPr>
                        <m:nor/>
                      </m:rPr>
                      <a:rPr lang="en-US" i="1" u="sng" dirty="0">
                        <a:latin typeface="Georgia" pitchFamily="18" charset="0"/>
                      </a:rPr>
                      <m:t> </m:t>
                    </m:r>
                    <m:r>
                      <a:rPr lang="en-US" i="1" u="sng" dirty="0">
                        <a:latin typeface="Cambria Math"/>
                        <a:ea typeface="Cambria Math"/>
                      </a:rPr>
                      <m:t>≈</m:t>
                    </m:r>
                    <m:sSup>
                      <m:sSupPr>
                        <m:ctrlPr>
                          <a:rPr lang="en-US" i="1" u="sng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u="sng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i="1" u="sng">
                            <a:latin typeface="Cambria Math"/>
                          </a:rPr>
                          <m:t>−27</m:t>
                        </m:r>
                      </m:sup>
                    </m:sSup>
                    <m:r>
                      <a:rPr lang="ru-RU" i="1" u="sng">
                        <a:latin typeface="Cambria Math"/>
                      </a:rPr>
                      <m:t> м.</m:t>
                    </m:r>
                  </m:oMath>
                </a14:m>
                <a:r>
                  <a:rPr lang="en-US" u="sng" dirty="0">
                    <a:latin typeface="Georgia" pitchFamily="18" charset="0"/>
                  </a:rPr>
                  <a:t> </a:t>
                </a:r>
                <a:endParaRPr lang="ru-RU" u="sng" dirty="0">
                  <a:latin typeface="Georgia" pitchFamily="18" charset="0"/>
                </a:endParaRPr>
              </a:p>
              <a:p>
                <a:r>
                  <a:rPr lang="ru-RU" dirty="0"/>
                  <a:t>Волновые свойства частиц используются в медицине для дифракционного структурного анализа.</a:t>
                </a:r>
              </a:p>
              <a:p>
                <a:r>
                  <a:rPr lang="ru-RU" dirty="0"/>
                  <a:t>В основе работы электронного микроскопа, которого лежат волновые свойства электронов.</a:t>
                </a:r>
                <a:endParaRPr lang="ru-RU" dirty="0">
                  <a:latin typeface="Georgia" pitchFamily="18" charset="0"/>
                </a:endParaRPr>
              </a:p>
              <a:p>
                <a:endParaRPr lang="ru-RU" dirty="0"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44" y="4170985"/>
                <a:ext cx="9025898" cy="2862322"/>
              </a:xfrm>
              <a:prstGeom prst="rect">
                <a:avLst/>
              </a:prstGeom>
              <a:blipFill rotWithShape="1">
                <a:blip r:embed="rId3"/>
                <a:stretch>
                  <a:fillRect l="-540" t="-10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761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15616" y="260648"/>
            <a:ext cx="6840760" cy="86409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Фотоэффект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403648" y="1337645"/>
            <a:ext cx="432048" cy="1368152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7020272" y="1337644"/>
            <a:ext cx="432048" cy="4107579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247964" y="1392021"/>
            <a:ext cx="430857" cy="2469028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6659" y="2852936"/>
            <a:ext cx="2664296" cy="83847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внешний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80955" y="4029705"/>
            <a:ext cx="3060251" cy="83847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внутренний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78178" y="5661248"/>
            <a:ext cx="3060251" cy="83847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вентильный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7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141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Внутренний фотоэффект</a:t>
            </a:r>
            <a:endParaRPr lang="ru-RU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764704"/>
            <a:ext cx="892899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200" dirty="0" smtClean="0"/>
              <a:t>Вещества</a:t>
            </a:r>
            <a:r>
              <a:rPr lang="ru-RU" sz="2200" dirty="0"/>
              <a:t>, которые по своей электропроводности занимают </a:t>
            </a:r>
            <a:r>
              <a:rPr lang="ru-RU" sz="2200" dirty="0" smtClean="0"/>
              <a:t>промежуточное </a:t>
            </a:r>
            <a:r>
              <a:rPr lang="ru-RU" sz="2200" dirty="0"/>
              <a:t>положение между проводниками и </a:t>
            </a:r>
            <a:r>
              <a:rPr lang="ru-RU" sz="2200" dirty="0" smtClean="0"/>
              <a:t>диэлектриками называются</a:t>
            </a:r>
            <a:r>
              <a:rPr lang="ru-RU" sz="2200" b="1" i="1" dirty="0" smtClean="0">
                <a:solidFill>
                  <a:srgbClr val="C00000"/>
                </a:solidFill>
              </a:rPr>
              <a:t> полупроводниками</a:t>
            </a:r>
            <a:r>
              <a:rPr lang="ru-RU" sz="2200" dirty="0" smtClean="0"/>
              <a:t>. Проводимость их зависит от температуры.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200" dirty="0"/>
              <a:t>Но и освещение полупровод­ников может привести к появлению в них носителей тока. </a:t>
            </a:r>
            <a:r>
              <a:rPr lang="ru-RU" sz="2200" dirty="0" smtClean="0"/>
              <a:t>Проводимость</a:t>
            </a:r>
            <a:r>
              <a:rPr lang="ru-RU" sz="2200" dirty="0"/>
              <a:t>, обусловленную появ­лением дополнительных свободных зарядов, называют </a:t>
            </a:r>
            <a:r>
              <a:rPr lang="ru-RU" sz="2200" b="1" i="1" dirty="0">
                <a:solidFill>
                  <a:srgbClr val="C00000"/>
                </a:solidFill>
              </a:rPr>
              <a:t>фотопро­водимостью</a:t>
            </a:r>
            <a:r>
              <a:rPr lang="ru-RU" sz="2200" i="1" dirty="0" smtClean="0"/>
              <a:t>.</a:t>
            </a:r>
            <a:endParaRPr lang="ru-RU" sz="2200" dirty="0"/>
          </a:p>
        </p:txBody>
      </p:sp>
      <p:pic>
        <p:nvPicPr>
          <p:cNvPr id="1026" name="Picture 2" descr="http://www.heuristic.su/uploads/image/converter/1296/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022" y="3449397"/>
            <a:ext cx="4162425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2858" y="342900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200" dirty="0"/>
              <a:t>В результате облучения полупроводника светом с достаточно большой частотой концентра­ция свободных носителей тока возрастает и электро­проводность полупроводника увеличивается. Это явление называют </a:t>
            </a:r>
            <a:r>
              <a:rPr lang="ru-RU" sz="2200" b="1" i="1" dirty="0">
                <a:solidFill>
                  <a:srgbClr val="C00000"/>
                </a:solidFill>
              </a:rPr>
              <a:t>внутренним фотоэффектом</a:t>
            </a:r>
            <a:r>
              <a:rPr lang="ru-RU" sz="2200" i="1" dirty="0"/>
              <a:t>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05205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266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Вентильный фотоэффект</a:t>
            </a:r>
            <a:endParaRPr lang="ru-RU" sz="3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603" y="836712"/>
            <a:ext cx="8712968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>
                <a:solidFill>
                  <a:srgbClr val="C00000"/>
                </a:solidFill>
              </a:rPr>
              <a:t>Вентильный фотоэффект</a:t>
            </a:r>
            <a:r>
              <a:rPr lang="ru-RU" sz="2400" i="1" dirty="0">
                <a:solidFill>
                  <a:srgbClr val="C00000"/>
                </a:solidFill>
              </a:rPr>
              <a:t> или </a:t>
            </a:r>
            <a:r>
              <a:rPr lang="ru-RU" sz="2400" b="1" i="1" dirty="0">
                <a:solidFill>
                  <a:srgbClr val="C00000"/>
                </a:solidFill>
              </a:rPr>
              <a:t>фотоэффект в запирающем слое</a:t>
            </a:r>
            <a:r>
              <a:rPr lang="ru-RU" sz="2400" i="1" dirty="0">
                <a:solidFill>
                  <a:srgbClr val="C00000"/>
                </a:solidFill>
              </a:rPr>
              <a:t> </a:t>
            </a:r>
            <a:r>
              <a:rPr lang="ru-RU" sz="2400" dirty="0"/>
              <a:t>— явление, при котором фотоэлектроны покидают пределы тела, переходя через поверхность раздела в другое твёрдое тело (полупроводник) или жидкость (электролит</a:t>
            </a:r>
            <a:r>
              <a:rPr lang="ru-RU" sz="2400" dirty="0" smtClean="0"/>
              <a:t>).</a:t>
            </a:r>
          </a:p>
        </p:txBody>
      </p:sp>
      <p:pic>
        <p:nvPicPr>
          <p:cNvPr id="2050" name="Picture 2" descr="http://www.viessmann.co.uk/content/dam/internet-global/images/productbox/photovoltaic_systems/funk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20888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" y="2671242"/>
            <a:ext cx="302005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1) анод</a:t>
            </a:r>
          </a:p>
          <a:p>
            <a:r>
              <a:rPr lang="ru-RU" sz="2000" dirty="0"/>
              <a:t>2) </a:t>
            </a:r>
            <a:r>
              <a:rPr lang="ru-RU" sz="2000" i="1" dirty="0"/>
              <a:t>п</a:t>
            </a:r>
            <a:r>
              <a:rPr lang="ru-RU" sz="2000" dirty="0"/>
              <a:t>-слой</a:t>
            </a:r>
          </a:p>
          <a:p>
            <a:r>
              <a:rPr lang="ru-RU" sz="2000" dirty="0"/>
              <a:t>3) Граничный слой</a:t>
            </a:r>
          </a:p>
          <a:p>
            <a:r>
              <a:rPr lang="ru-RU" sz="2000" dirty="0"/>
              <a:t>4) </a:t>
            </a:r>
            <a:r>
              <a:rPr lang="ru-RU" sz="2000" i="1" dirty="0"/>
              <a:t>р</a:t>
            </a:r>
            <a:r>
              <a:rPr lang="ru-RU" sz="2000" dirty="0"/>
              <a:t>-слой</a:t>
            </a:r>
          </a:p>
          <a:p>
            <a:r>
              <a:rPr lang="ru-RU" sz="2000" dirty="0"/>
              <a:t>5) катод</a:t>
            </a:r>
          </a:p>
          <a:p>
            <a:endParaRPr lang="ru-RU" sz="2000" dirty="0"/>
          </a:p>
          <a:p>
            <a:r>
              <a:rPr lang="ru-RU" sz="2000" dirty="0"/>
              <a:t>Вентильный фотоэффект открывает пути для прямого преобразования солнечной энергии в электрическую.</a:t>
            </a:r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8088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фотоэффекта</a:t>
            </a:r>
            <a:endParaRPr lang="ru-RU" sz="3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836712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Приборы, принцип действия которых основан на явлении фотоэффекта, называют </a:t>
            </a:r>
            <a:r>
              <a:rPr lang="ru-RU" sz="2400" b="1" i="1" dirty="0">
                <a:solidFill>
                  <a:srgbClr val="C00000"/>
                </a:solidFill>
              </a:rPr>
              <a:t>фотоэлементами.</a:t>
            </a:r>
            <a:r>
              <a:rPr lang="ru-RU" sz="2400" dirty="0"/>
              <a:t> 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2276128"/>
            <a:ext cx="5040560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Вакуумные фотоэлементы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4365104"/>
            <a:ext cx="5041095" cy="64807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Полупроводниковые фотоэлементы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528" y="5320921"/>
            <a:ext cx="5040560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Вентильные фотоэлементы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528" y="3223351"/>
            <a:ext cx="5040560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Газонаполненные фотоэлементы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58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74188" y="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Вакуумный фотоэлемент</a:t>
            </a:r>
            <a:endParaRPr lang="ru-RU" sz="3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826" y="1235661"/>
            <a:ext cx="5289827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smtClean="0"/>
              <a:t>1- катод -тонкий слой </a:t>
            </a:r>
            <a:r>
              <a:rPr lang="ru-RU" sz="1900" dirty="0"/>
              <a:t>серебра (это подложка), на который напыляют светочувствительный слой из </a:t>
            </a:r>
            <a:r>
              <a:rPr lang="ru-RU" sz="1900" dirty="0" smtClean="0"/>
              <a:t>металла</a:t>
            </a:r>
          </a:p>
          <a:p>
            <a:r>
              <a:rPr lang="ru-RU" sz="1900" dirty="0"/>
              <a:t>2- анод</a:t>
            </a:r>
          </a:p>
          <a:p>
            <a:r>
              <a:rPr lang="ru-RU" sz="1900" dirty="0"/>
              <a:t>Сила фототока в вакуумных фотоэлементах мала. </a:t>
            </a:r>
          </a:p>
          <a:p>
            <a:r>
              <a:rPr lang="ru-RU" sz="1900" dirty="0"/>
              <a:t>Для усиле­ния тока используют иногда ударную ионизацию газа. С этой целью баллон заполняют инертным газом (чаще всего аргоном) под давлением около 1—10 Па. </a:t>
            </a:r>
          </a:p>
          <a:p>
            <a:r>
              <a:rPr lang="ru-RU" sz="1900" dirty="0"/>
              <a:t>За счет ударной ионизации сила тока возрастает в десятки раз.</a:t>
            </a:r>
          </a:p>
          <a:p>
            <a:r>
              <a:rPr lang="ru-RU" sz="1900" i="1" dirty="0"/>
              <a:t>Вакуумные фотоэлементы применяются в</a:t>
            </a:r>
            <a:r>
              <a:rPr lang="ru-RU" sz="1900" dirty="0"/>
              <a:t>:</a:t>
            </a:r>
          </a:p>
          <a:p>
            <a:r>
              <a:rPr lang="ru-RU" sz="1900" dirty="0"/>
              <a:t>-схемах световой сигнализации(турникеты метро, аварийная остановка станков, само открывающиеся двери)</a:t>
            </a:r>
          </a:p>
          <a:p>
            <a:r>
              <a:rPr lang="ru-RU" sz="1900" dirty="0" smtClean="0"/>
              <a:t>-звуковом </a:t>
            </a:r>
            <a:r>
              <a:rPr lang="ru-RU" sz="1900" dirty="0"/>
              <a:t>кино для воспроизведения звука, записанного на </a:t>
            </a:r>
            <a:r>
              <a:rPr lang="ru-RU" sz="1900" dirty="0" smtClean="0"/>
              <a:t>кинопленке</a:t>
            </a:r>
          </a:p>
          <a:p>
            <a:r>
              <a:rPr lang="ru-RU" sz="1900" dirty="0" smtClean="0"/>
              <a:t>- фотометрии</a:t>
            </a:r>
            <a:endParaRPr lang="ru-RU" sz="1900" dirty="0"/>
          </a:p>
          <a:p>
            <a:endParaRPr lang="ru-RU" sz="1900" dirty="0"/>
          </a:p>
          <a:p>
            <a:endParaRPr lang="ru-RU" sz="19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760" y="1593554"/>
            <a:ext cx="3360712" cy="5001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79816" y="466220"/>
            <a:ext cx="88641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На основе внешнего фото­эффекта работают вакуумные и газонаполненные фотоэлементы</a:t>
            </a:r>
          </a:p>
        </p:txBody>
      </p:sp>
      <p:pic>
        <p:nvPicPr>
          <p:cNvPr id="3076" name="Picture 4" descr="http://serkov.su/blog/wp-content/uploads/2012/01/IMG_6400-1024x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26" y="502375"/>
            <a:ext cx="8926016" cy="669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77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Полупроводниковые фотоэлементы</a:t>
            </a:r>
            <a:endParaRPr lang="ru-RU" sz="3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92696"/>
            <a:ext cx="88641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Полупроводниковые фотоэлементы работают на </a:t>
            </a:r>
            <a:r>
              <a:rPr lang="ru-RU" sz="2400" dirty="0"/>
              <a:t>основе </a:t>
            </a:r>
            <a:r>
              <a:rPr lang="ru-RU" sz="2400" i="1" dirty="0" smtClean="0"/>
              <a:t>внутреннего фото­эффекта.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Фоторезисторы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Фотодиоды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фототранзисторы</a:t>
            </a:r>
            <a:endParaRPr lang="ru-RU" sz="2400" i="1" dirty="0"/>
          </a:p>
        </p:txBody>
      </p:sp>
      <p:pic>
        <p:nvPicPr>
          <p:cNvPr id="4101" name="Picture 5" descr="http://www.alider.by/upload/pics/alider/MLG44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780928"/>
            <a:ext cx="47625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1601448"/>
            <a:ext cx="540067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18075" y="2780928"/>
            <a:ext cx="412562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Простейший фоторезистор представляет собой стеклянную пластинку, на которую нанесен тонкий слой полупроводника; на поверхности последнего укреплены токопроводящие электроды. Все это покрыто прозрачным лаком. Недостатком фоторезисторов является зависимость их свойств от температуры</a:t>
            </a:r>
          </a:p>
        </p:txBody>
      </p:sp>
      <p:pic>
        <p:nvPicPr>
          <p:cNvPr id="4103" name="Picture 7" descr="http://www.ru.all.biz/img/ru/catalog/41636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4" y="673500"/>
            <a:ext cx="9147334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3756152"/>
            <a:ext cx="90470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Фототранзи́стор</a:t>
            </a:r>
            <a:r>
              <a:rPr lang="ru-RU" sz="2400" dirty="0"/>
              <a:t> — оптоэлектронный полупроводниковый прибор, вариант биполярного транзистора. Отличается от классического варианта тем, что область базы доступна для светового облучения, за счёт чего появляется возможность управлять усилением электрического тока с помощью оптического излучения.</a:t>
            </a:r>
          </a:p>
        </p:txBody>
      </p:sp>
    </p:spTree>
    <p:extLst>
      <p:ext uri="{BB962C8B-B14F-4D97-AF65-F5344CB8AC3E}">
        <p14:creationId xmlns:p14="http://schemas.microsoft.com/office/powerpoint/2010/main" val="31029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allAtOnce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Вентильные фотоэлементы</a:t>
            </a:r>
            <a:endParaRPr lang="ru-RU" sz="3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620688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Практически важным примером использования фотопроводимости являются </a:t>
            </a:r>
            <a:r>
              <a:rPr lang="ru-RU" sz="2400" i="1" dirty="0"/>
              <a:t>вентильные фото­элементы </a:t>
            </a:r>
            <a:r>
              <a:rPr lang="ru-RU" sz="2400" dirty="0"/>
              <a:t>с запирающим слоем.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4628" y="1731839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Возникновение ЭДС под действием света в системе, содержащей контакт двух различных полупроводников.</a:t>
            </a:r>
          </a:p>
          <a:p>
            <a:r>
              <a:rPr lang="ru-RU" dirty="0"/>
              <a:t>Используется в солнечных батареях, которые имеют КПД 12—16% и применяются в искусственных спутниках Земли, при получении энергии в пустыне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910" y="316468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Принцип действия солнечной батареи: при поглощении </a:t>
            </a:r>
            <a:r>
              <a:rPr lang="ru-RU" dirty="0" smtClean="0"/>
              <a:t>кванта энергии</a:t>
            </a:r>
            <a:r>
              <a:rPr lang="ru-RU" dirty="0"/>
              <a:t> </a:t>
            </a:r>
            <a:r>
              <a:rPr lang="ru-RU" i="1" dirty="0" err="1"/>
              <a:t>hv</a:t>
            </a:r>
            <a:r>
              <a:rPr lang="ru-RU" i="1" dirty="0"/>
              <a:t> </a:t>
            </a:r>
            <a:r>
              <a:rPr lang="ru-RU" dirty="0"/>
              <a:t>полупроводником освобождается дополнительная пара носителей (электрон и дырка), которые движутся в разных направлениях: дырка </a:t>
            </a:r>
            <a:r>
              <a:rPr lang="ru-RU" i="1" dirty="0"/>
              <a:t>—</a:t>
            </a:r>
            <a:r>
              <a:rPr lang="ru-RU" dirty="0"/>
              <a:t> в сторону полупроводников </a:t>
            </a:r>
            <a:r>
              <a:rPr lang="ru-RU" i="1" dirty="0"/>
              <a:t>p</a:t>
            </a:r>
            <a:r>
              <a:rPr lang="ru-RU" dirty="0"/>
              <a:t>-типа, а электрон — в сторону полупроводников </a:t>
            </a:r>
            <a:r>
              <a:rPr lang="ru-RU" i="1" dirty="0"/>
              <a:t>n</a:t>
            </a:r>
            <a:r>
              <a:rPr lang="ru-RU" dirty="0"/>
              <a:t>-типа.</a:t>
            </a:r>
          </a:p>
          <a:p>
            <a:r>
              <a:rPr lang="ru-RU" dirty="0"/>
              <a:t>В результате образуется в полупроводнике </a:t>
            </a:r>
            <a:r>
              <a:rPr lang="ru-RU" i="1" dirty="0"/>
              <a:t>n</a:t>
            </a:r>
            <a:r>
              <a:rPr lang="ru-RU" dirty="0"/>
              <a:t>-типа избыток свободных электронов, а в полупроводнике </a:t>
            </a:r>
            <a:r>
              <a:rPr lang="ru-RU" i="1" dirty="0"/>
              <a:t>p</a:t>
            </a:r>
            <a:r>
              <a:rPr lang="ru-RU" dirty="0"/>
              <a:t>-типа — избыток дырок. Возникает разность потенциалов.</a:t>
            </a:r>
          </a:p>
        </p:txBody>
      </p:sp>
      <p:pic>
        <p:nvPicPr>
          <p:cNvPr id="6146" name="Picture 2" descr="Вентильный фотоэффек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250" y="2996951"/>
            <a:ext cx="3781222" cy="351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ais-chemistry.wikispaces.com/file/view/nreeetf_iss_289_in.JPG/129343295/nreeetf_iss_289_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8991"/>
            <a:ext cx="8933878" cy="603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digitaljournal.com/img/8/7/8/i/1/0/8/o/International_Space_St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6" y="0"/>
            <a:ext cx="9010650" cy="676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75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Химическое действие света</a:t>
            </a:r>
            <a:endParaRPr lang="ru-RU" sz="3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692696"/>
            <a:ext cx="87129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I</a:t>
            </a:r>
            <a:r>
              <a:rPr lang="ru-RU" sz="2200" dirty="0" smtClean="0"/>
              <a:t>. В </a:t>
            </a:r>
            <a:r>
              <a:rPr lang="ru-RU" sz="2200" dirty="0"/>
              <a:t>результате действия света в некоторых веществах происходят химические превращения – фотохимические реакции</a:t>
            </a:r>
            <a:r>
              <a:rPr lang="ru-RU" sz="2200" dirty="0" smtClean="0"/>
              <a:t>.</a:t>
            </a:r>
            <a:r>
              <a:rPr lang="ru-RU" sz="2200" dirty="0"/>
              <a:t> Наиболее активными являются лучи, обладающие короткой длины волны: синие, фиолетовые, </a:t>
            </a:r>
            <a:r>
              <a:rPr lang="ru-RU" sz="2200" dirty="0" smtClean="0"/>
              <a:t>ультрафиолетовые.  </a:t>
            </a:r>
            <a:endParaRPr lang="ru-RU" sz="2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2131037"/>
            <a:ext cx="88204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ru-RU" dirty="0"/>
              <a:t>В некоторых случаях поглощение света вызывает разложение вещества, например, при освещении паров брома молекула В</a:t>
            </a:r>
            <a:r>
              <a:rPr lang="en-US" dirty="0"/>
              <a:t>r</a:t>
            </a:r>
            <a:r>
              <a:rPr lang="ru-RU" baseline="-25000" dirty="0"/>
              <a:t>2</a:t>
            </a:r>
            <a:r>
              <a:rPr lang="ru-RU" dirty="0"/>
              <a:t> распадается на два атома</a:t>
            </a:r>
            <a:r>
              <a:rPr lang="ru-RU" dirty="0" smtClean="0"/>
              <a:t>.</a:t>
            </a:r>
            <a:endParaRPr lang="en-US" dirty="0" smtClean="0"/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/>
              <a:t>Иногда свет инициирует процесс. Например, смесь водорода и хлора в стеклянном сосуде в темноте может храниться долго без изменений. Но стоит выставить сосуд на солнечный свет, как происходит немедленное соединение обоих газов в хлористый водород, сопровождаемое взрывом.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/>
              <a:t>Длительное химическое действие света мы наблюдаем при выцветании красок, которое состоит чаще всего в окислении красящего вещества. Краски обесцвечиваются только в течении того времени, пока они подвергаются воздействию света. (выцветают бумага, волосы).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/>
              <a:t>Реакции замещения у </a:t>
            </a:r>
            <a:r>
              <a:rPr lang="ru-RU" dirty="0" err="1"/>
              <a:t>алканов</a:t>
            </a:r>
            <a:r>
              <a:rPr lang="ru-RU" dirty="0"/>
              <a:t> с галогенами инициируются квантом света в начале реакции, а затем взаимодействие идёт по цепному механизму. Например, хлорирование метана идет в 4 стадии:</a:t>
            </a:r>
          </a:p>
          <a:p>
            <a:r>
              <a:rPr lang="en-US" dirty="0"/>
              <a:t>    </a:t>
            </a:r>
            <a:r>
              <a:rPr lang="ru-RU" dirty="0"/>
              <a:t>Сначала разрывается ковалентная связь в молекуле хлора …</a:t>
            </a:r>
          </a:p>
          <a:p>
            <a:r>
              <a:rPr lang="ru-RU" dirty="0"/>
              <a:t>          СН</a:t>
            </a:r>
            <a:r>
              <a:rPr lang="ru-RU" baseline="-25000" dirty="0"/>
              <a:t>4</a:t>
            </a:r>
            <a:r>
              <a:rPr lang="ru-RU" dirty="0"/>
              <a:t> + С</a:t>
            </a:r>
            <a:r>
              <a:rPr lang="en-US" dirty="0"/>
              <a:t>l</a:t>
            </a:r>
            <a:r>
              <a:rPr lang="ru-RU" baseline="-25000" dirty="0"/>
              <a:t>2</a:t>
            </a:r>
            <a:r>
              <a:rPr lang="ru-RU" dirty="0"/>
              <a:t> → СН</a:t>
            </a:r>
            <a:r>
              <a:rPr lang="ru-RU" baseline="-25000" dirty="0"/>
              <a:t>3</a:t>
            </a:r>
            <a:r>
              <a:rPr lang="ru-RU" dirty="0"/>
              <a:t>С</a:t>
            </a:r>
            <a:r>
              <a:rPr lang="en-US" dirty="0"/>
              <a:t>l </a:t>
            </a:r>
            <a:r>
              <a:rPr lang="ru-RU" dirty="0"/>
              <a:t>→ СН</a:t>
            </a:r>
            <a:r>
              <a:rPr lang="ru-RU" baseline="-25000" dirty="0"/>
              <a:t>2</a:t>
            </a:r>
            <a:r>
              <a:rPr lang="ru-RU" dirty="0"/>
              <a:t>С</a:t>
            </a:r>
            <a:r>
              <a:rPr lang="en-US" dirty="0"/>
              <a:t>l</a:t>
            </a:r>
            <a:r>
              <a:rPr lang="ru-RU" baseline="-25000" dirty="0"/>
              <a:t>2</a:t>
            </a:r>
            <a:r>
              <a:rPr lang="ru-RU" dirty="0"/>
              <a:t>→  СНС</a:t>
            </a:r>
            <a:r>
              <a:rPr lang="en-US" dirty="0"/>
              <a:t>l</a:t>
            </a:r>
            <a:r>
              <a:rPr lang="ru-RU" baseline="-25000" dirty="0"/>
              <a:t>3</a:t>
            </a:r>
            <a:r>
              <a:rPr lang="ru-RU" dirty="0"/>
              <a:t>  → СС</a:t>
            </a:r>
            <a:r>
              <a:rPr lang="en-US" dirty="0"/>
              <a:t>l</a:t>
            </a:r>
            <a:r>
              <a:rPr lang="ru-RU" baseline="-25000" dirty="0"/>
              <a:t>4</a:t>
            </a: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Окисление кислородом воздуха раствора иодида калия.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233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323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Квантовая гипотеза Планка</a:t>
            </a:r>
          </a:p>
        </p:txBody>
      </p:sp>
      <p:pic>
        <p:nvPicPr>
          <p:cNvPr id="4098" name="Picture 2" descr="http://up.citytomb.com/-up/wiki/Max_Karl_Ernst_Ludwig_Planck_/19edecae084977c1110a130a553b3a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68" y="548680"/>
            <a:ext cx="3378012" cy="337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707904" y="717957"/>
            <a:ext cx="5586586" cy="467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/>
              <a:t>М. Планк в 1900 г. высказал гипотезу: </a:t>
            </a:r>
            <a:endParaRPr lang="ru-RU" sz="22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/>
                <a:cs typeface="Arial" pitchFamily="34" charset="0"/>
              </a:rPr>
              <a:t>процессы излучения и поглощения электромагнитной энергии нагретым телом происходят не непрерывно, как это принимала классическая физика, а конечными порциями – 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124815"/>
                </a:solidFill>
                <a:effectLst/>
                <a:latin typeface="Times"/>
                <a:cs typeface="Arial" pitchFamily="34" charset="0"/>
              </a:rPr>
              <a:t>квантами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/>
                <a:cs typeface="Arial" pitchFamily="34" charset="0"/>
              </a:rPr>
              <a:t>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/>
                <a:cs typeface="Arial" pitchFamily="34" charset="0"/>
              </a:rPr>
              <a:t>Квант – это минимальная порция энергии, излучаемой или поглощаемой телом. По теории Планка, энергия кванта 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/>
                <a:cs typeface="Arial" pitchFamily="34" charset="0"/>
              </a:rPr>
              <a:t> прямо пропорциональна частоте света: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/>
              <a:t>E</a:t>
            </a:r>
            <a:r>
              <a:rPr lang="en-US" sz="2800" dirty="0"/>
              <a:t> = </a:t>
            </a:r>
            <a:r>
              <a:rPr lang="en-US" sz="2800" i="1" dirty="0"/>
              <a:t>h</a:t>
            </a:r>
            <a:r>
              <a:rPr lang="el-GR" sz="2800" dirty="0" smtClean="0"/>
              <a:t>ν</a:t>
            </a:r>
            <a:endParaRPr lang="ru-RU" sz="28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000000"/>
                </a:solidFill>
                <a:latin typeface="Times"/>
                <a:cs typeface="Arial" pitchFamily="34" charset="0"/>
              </a:rPr>
              <a:t>где</a:t>
            </a:r>
            <a:r>
              <a:rPr lang="ru-RU" sz="2200" dirty="0">
                <a:solidFill>
                  <a:srgbClr val="000000"/>
                </a:solidFill>
                <a:latin typeface="Times"/>
                <a:cs typeface="Arial" pitchFamily="34" charset="0"/>
              </a:rPr>
              <a:t> </a:t>
            </a:r>
            <a:r>
              <a:rPr lang="ru-RU" sz="2200" i="1" dirty="0">
                <a:latin typeface="Georgia" pitchFamily="18" charset="0"/>
                <a:cs typeface="Arial" pitchFamily="34" charset="0"/>
              </a:rPr>
              <a:t>h</a:t>
            </a:r>
            <a:r>
              <a:rPr lang="ru-RU" sz="2200" dirty="0">
                <a:solidFill>
                  <a:srgbClr val="000000"/>
                </a:solidFill>
                <a:latin typeface="Times"/>
                <a:cs typeface="Arial" pitchFamily="34" charset="0"/>
              </a:rPr>
              <a:t> – так называемая </a:t>
            </a:r>
            <a:r>
              <a:rPr lang="ru-RU" sz="2200" b="1" i="1" dirty="0">
                <a:solidFill>
                  <a:srgbClr val="124815"/>
                </a:solidFill>
                <a:latin typeface="Times"/>
                <a:cs typeface="Arial" pitchFamily="34" charset="0"/>
              </a:rPr>
              <a:t>постоянная Планка</a:t>
            </a:r>
            <a:r>
              <a:rPr lang="ru-RU" sz="2800" dirty="0" smtClean="0">
                <a:solidFill>
                  <a:srgbClr val="000000"/>
                </a:solidFill>
                <a:latin typeface="Times"/>
                <a:cs typeface="Arial" pitchFamily="34" charset="0"/>
              </a:rPr>
              <a:t>.</a:t>
            </a:r>
            <a:r>
              <a:rPr lang="ru-RU" sz="2800" i="1" dirty="0">
                <a:latin typeface="Georgia" pitchFamily="18" charset="0"/>
                <a:cs typeface="Arial" pitchFamily="34" charset="0"/>
              </a:rPr>
              <a:t> </a:t>
            </a:r>
            <a:endParaRPr lang="ru-RU" sz="2800" i="1" dirty="0" smtClean="0">
              <a:latin typeface="Georgia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200" i="1" dirty="0" smtClean="0">
                <a:latin typeface="Georgia" pitchFamily="18" charset="0"/>
                <a:cs typeface="Arial" pitchFamily="34" charset="0"/>
              </a:rPr>
              <a:t>h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 = 6,626·10</a:t>
            </a:r>
            <a:r>
              <a:rPr lang="ru-RU" sz="2200" baseline="30000" dirty="0">
                <a:latin typeface="Arial" pitchFamily="34" charset="0"/>
                <a:cs typeface="Arial" pitchFamily="34" charset="0"/>
              </a:rPr>
              <a:t>–34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Дж·с</a:t>
            </a:r>
            <a:r>
              <a:rPr lang="ru-RU" sz="2200" dirty="0">
                <a:solidFill>
                  <a:srgbClr val="000000"/>
                </a:solidFill>
                <a:latin typeface="Times"/>
                <a:cs typeface="Arial" pitchFamily="34" charset="0"/>
              </a:rPr>
              <a:t> 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5967" y="3857277"/>
            <a:ext cx="33959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23 апреля 1858, — 4 октября 1947) — немецкий физик-теоретик, основоположник квантовой физики. </a:t>
            </a:r>
          </a:p>
        </p:txBody>
      </p:sp>
    </p:spTree>
    <p:extLst>
      <p:ext uri="{BB962C8B-B14F-4D97-AF65-F5344CB8AC3E}">
        <p14:creationId xmlns:p14="http://schemas.microsoft.com/office/powerpoint/2010/main" val="338998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Химическое действие света</a:t>
            </a:r>
            <a:endParaRPr lang="ru-RU" sz="3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836711"/>
            <a:ext cx="85689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dirty="0" smtClean="0"/>
              <a:t>II. </a:t>
            </a:r>
            <a:r>
              <a:rPr lang="ru-RU" sz="2200" dirty="0" smtClean="0"/>
              <a:t>1)Химические </a:t>
            </a:r>
            <a:r>
              <a:rPr lang="ru-RU" sz="2200" dirty="0"/>
              <a:t>реакции под действием света происходят в зелёных листьях деревьев и травы, в иглах хвои, во многих микроорганизмах. В зелёном листе под действием Солнца происходят необходимый для всей жизни на Земле </a:t>
            </a:r>
            <a:r>
              <a:rPr lang="ru-RU" sz="2200" b="1" i="1" dirty="0">
                <a:solidFill>
                  <a:srgbClr val="C00000"/>
                </a:solidFill>
              </a:rPr>
              <a:t>процесс фотосинтеза</a:t>
            </a:r>
            <a:r>
              <a:rPr lang="ru-RU" sz="2200" dirty="0"/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51520" y="2274838"/>
                <a:ext cx="8568952" cy="39713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Реакция фотосинтеза протекает с образованием углеводов и выделением кислорода. Происходит это, как установил русский биолог </a:t>
                </a:r>
                <a:r>
                  <a:rPr lang="ru-RU" dirty="0" err="1"/>
                  <a:t>К.А.Тимирязев</a:t>
                </a:r>
                <a:r>
                  <a:rPr lang="ru-RU" dirty="0"/>
                  <a:t>, в молекулах хлорофилла под действием солнечного излучения определённой (красной) области спектра.</a:t>
                </a:r>
              </a:p>
              <a:p>
                <a:r>
                  <a:rPr lang="ru-RU" sz="2400" b="1" dirty="0"/>
                  <a:t>СО</a:t>
                </a:r>
                <a:r>
                  <a:rPr lang="ru-RU" sz="2400" b="1" baseline="-25000" dirty="0"/>
                  <a:t>2</a:t>
                </a:r>
                <a:r>
                  <a:rPr lang="ru-RU" sz="2400" b="1" dirty="0"/>
                  <a:t> + Н</a:t>
                </a:r>
                <a:r>
                  <a:rPr lang="ru-RU" sz="2400" b="1" baseline="-25000" dirty="0"/>
                  <a:t>2</a:t>
                </a:r>
                <a:r>
                  <a:rPr lang="ru-RU" sz="2400" b="1" dirty="0"/>
                  <a:t>О + </a:t>
                </a:r>
                <a:r>
                  <a:rPr lang="ru-RU" sz="2400" b="1" i="1" dirty="0"/>
                  <a:t> </a:t>
                </a:r>
                <a:r>
                  <a:rPr lang="en-US" sz="2400" b="1" i="1" dirty="0" smtClean="0"/>
                  <a:t>h</a:t>
                </a:r>
                <a:r>
                  <a:rPr lang="ru-RU" sz="2400" b="1" i="1" dirty="0" smtClean="0">
                    <a:latin typeface="Cambria Math"/>
                    <a:ea typeface="Cambria Math"/>
                  </a:rPr>
                  <a:t>𝜈</a:t>
                </a:r>
                <a:r>
                  <a:rPr lang="ru-RU" sz="2400" b="1" i="1" dirty="0" smtClean="0"/>
                  <a:t> </a:t>
                </a:r>
                <a:r>
                  <a:rPr lang="ru-RU" sz="2400" b="1" dirty="0"/>
                  <a:t>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400" b="1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2400" b="1" dirty="0"/>
                          <m:t>6</m:t>
                        </m:r>
                      </m:den>
                    </m:f>
                  </m:oMath>
                </a14:m>
                <a:r>
                  <a:rPr lang="ru-RU" sz="2400" b="1" dirty="0" smtClean="0"/>
                  <a:t> </a:t>
                </a:r>
                <a:r>
                  <a:rPr lang="ru-RU" sz="2400" b="1" dirty="0"/>
                  <a:t>(С</a:t>
                </a:r>
                <a:r>
                  <a:rPr lang="ru-RU" sz="2400" b="1" baseline="-25000" dirty="0"/>
                  <a:t>6</a:t>
                </a:r>
                <a:r>
                  <a:rPr lang="ru-RU" sz="2400" b="1" dirty="0"/>
                  <a:t>Н</a:t>
                </a:r>
                <a:r>
                  <a:rPr lang="ru-RU" sz="2400" b="1" baseline="-25000" dirty="0"/>
                  <a:t>12</a:t>
                </a:r>
                <a:r>
                  <a:rPr lang="ru-RU" sz="2400" b="1" dirty="0"/>
                  <a:t>О</a:t>
                </a:r>
                <a:r>
                  <a:rPr lang="ru-RU" sz="2400" b="1" baseline="-25000" dirty="0"/>
                  <a:t>6</a:t>
                </a:r>
                <a:r>
                  <a:rPr lang="ru-RU" sz="2400" b="1" dirty="0"/>
                  <a:t> ) + О</a:t>
                </a:r>
                <a:r>
                  <a:rPr lang="ru-RU" sz="2400" b="1" baseline="-25000" dirty="0"/>
                  <a:t>2</a:t>
                </a:r>
                <a:r>
                  <a:rPr lang="ru-RU" sz="2400" b="1" dirty="0" smtClean="0"/>
                  <a:t>↑</a:t>
                </a:r>
                <a:endParaRPr lang="en-US" sz="2400" b="1" dirty="0" smtClean="0"/>
              </a:p>
              <a:p>
                <a:r>
                  <a:rPr lang="ru-RU" sz="2000" dirty="0"/>
                  <a:t>Механизм фотосинтеза не выяснен до конца. Классическая физика не могла объяснить фотохимические реакции. В квантовой физике это получает чёткое объяснение: атомы внутри молекулы удерживаются химическими связями, которые разрываются при поглощении молекулой фотона; в результате молекула распадается. При малой энергии фотона фотохимическая реакция не происходит.</a:t>
                </a:r>
              </a:p>
              <a:p>
                <a:endParaRPr lang="ru-RU" sz="2400" b="1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274838"/>
                <a:ext cx="8568952" cy="3971344"/>
              </a:xfrm>
              <a:prstGeom prst="rect">
                <a:avLst/>
              </a:prstGeom>
              <a:blipFill rotWithShape="1">
                <a:blip r:embed="rId2"/>
                <a:stretch>
                  <a:fillRect l="-1067" t="-7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120824" y="2420888"/>
            <a:ext cx="874846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dirty="0" smtClean="0"/>
              <a:t>2)Энергия </a:t>
            </a:r>
            <a:r>
              <a:rPr lang="ru-RU" sz="2200" dirty="0"/>
              <a:t>света  → в энергию </a:t>
            </a:r>
            <a:r>
              <a:rPr lang="ru-RU" sz="2200" dirty="0" smtClean="0"/>
              <a:t>нервных </a:t>
            </a:r>
            <a:r>
              <a:rPr lang="ru-RU" sz="2200" dirty="0"/>
              <a:t>и</a:t>
            </a:r>
            <a:r>
              <a:rPr lang="ru-RU" sz="2200" dirty="0" smtClean="0"/>
              <a:t>мпульсов</a:t>
            </a:r>
            <a:r>
              <a:rPr lang="ru-RU" sz="2200" dirty="0"/>
              <a:t>. В палочках и колбочках сетчатки глаза вследствие  фотохимических реакций с участием зрительных пигментов (пурпура) формируются нервные импульсы, передающиеся в головной мозг, где происходит их трансформация в зрительные образы.</a:t>
            </a:r>
          </a:p>
          <a:p>
            <a:r>
              <a:rPr lang="ru-RU" sz="2200" dirty="0"/>
              <a:t> </a:t>
            </a:r>
          </a:p>
          <a:p>
            <a:pPr lvl="0"/>
            <a:r>
              <a:rPr lang="ru-RU" sz="2200" dirty="0" smtClean="0"/>
              <a:t>3)Под </a:t>
            </a:r>
            <a:r>
              <a:rPr lang="ru-RU" sz="2200" dirty="0"/>
              <a:t>действием ультрафиолетового излучения образуется озон.</a:t>
            </a:r>
          </a:p>
        </p:txBody>
      </p:sp>
    </p:spTree>
    <p:extLst>
      <p:ext uri="{BB962C8B-B14F-4D97-AF65-F5344CB8AC3E}">
        <p14:creationId xmlns:p14="http://schemas.microsoft.com/office/powerpoint/2010/main" val="411385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Химическое действие света</a:t>
            </a:r>
            <a:endParaRPr lang="ru-RU" sz="3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370" y="511258"/>
            <a:ext cx="903762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III. </a:t>
            </a:r>
            <a:r>
              <a:rPr lang="ru-RU" sz="2200" dirty="0" smtClean="0"/>
              <a:t>Квантовая </a:t>
            </a:r>
            <a:r>
              <a:rPr lang="ru-RU" sz="2200" dirty="0"/>
              <a:t>природа света проявляется и в действии света на фотоплёнку и фотобумагу. </a:t>
            </a:r>
            <a:endParaRPr lang="en-US" sz="2200" dirty="0" smtClean="0"/>
          </a:p>
          <a:p>
            <a:r>
              <a:rPr lang="ru-RU" sz="2200" dirty="0" smtClean="0"/>
              <a:t>Фотопластинка </a:t>
            </a:r>
            <a:r>
              <a:rPr lang="ru-RU" sz="2200" dirty="0"/>
              <a:t>покрыта чувствительным слоем из маленьких кристаллов бромида серебра А</a:t>
            </a:r>
            <a:r>
              <a:rPr lang="en-US" sz="2200" dirty="0" err="1"/>
              <a:t>gBr</a:t>
            </a:r>
            <a:r>
              <a:rPr lang="ru-RU" sz="2200" dirty="0"/>
              <a:t>, вкраплённых в желатин</a:t>
            </a:r>
            <a:r>
              <a:rPr lang="ru-RU" sz="2200" dirty="0" smtClean="0"/>
              <a:t>.</a:t>
            </a:r>
            <a:endParaRPr lang="en-US" sz="2200" dirty="0" smtClean="0"/>
          </a:p>
          <a:p>
            <a:r>
              <a:rPr lang="ru-RU" sz="2200" dirty="0" smtClean="0"/>
              <a:t> </a:t>
            </a:r>
            <a:r>
              <a:rPr lang="ru-RU" sz="2200" dirty="0"/>
              <a:t>Под действием кванта света электрон отрывается от отдельных ионов брома и захватывается ионами серебра → образуется небольшое число нейтральных атомов серебра (</a:t>
            </a:r>
            <a:r>
              <a:rPr lang="ru-RU" sz="2200" i="1" dirty="0"/>
              <a:t>пластинка чернеет на свету).</a:t>
            </a:r>
            <a:endParaRPr lang="ru-RU" sz="2200" dirty="0"/>
          </a:p>
          <a:p>
            <a:r>
              <a:rPr lang="ru-RU" sz="2200" dirty="0"/>
              <a:t>Таким образом, при фотографировании на плёнке образуется скрытое изображение объекта.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6371" y="3597927"/>
            <a:ext cx="88494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Процесс получения фотографии состоит из нескольких </a:t>
            </a:r>
            <a:r>
              <a:rPr lang="ru-RU" sz="1600" i="1" dirty="0" smtClean="0"/>
              <a:t>этапов:</a:t>
            </a:r>
            <a:endParaRPr lang="en-US" sz="1600" dirty="0"/>
          </a:p>
          <a:p>
            <a:r>
              <a:rPr lang="ru-RU" sz="1600" i="1" u="sng" dirty="0" smtClean="0"/>
              <a:t>съемка</a:t>
            </a:r>
            <a:r>
              <a:rPr lang="ru-RU" sz="1600" i="1" dirty="0" smtClean="0"/>
              <a:t> </a:t>
            </a:r>
            <a:r>
              <a:rPr lang="ru-RU" sz="1600" i="1" dirty="0"/>
              <a:t>– это получение с помощью объектива на светочувствительном слое фотоплёнки действительного изображения фотографируемого объекта. Под действием света небольшая часть засвеченных молекул бромистого серебра распадается на атомы брома и серебра. Атомы серебра образуют крошечные группки по 2-3 штуки, неразличимые даже в микроскоп. При правильной экспозиции число таких группок пропорционально освещённости. Полученное изображение называют </a:t>
            </a:r>
            <a:r>
              <a:rPr lang="ru-RU" sz="1600" i="1" dirty="0" smtClean="0"/>
              <a:t>скрытым.</a:t>
            </a:r>
            <a:endParaRPr lang="en-US" sz="1600" dirty="0"/>
          </a:p>
          <a:p>
            <a:r>
              <a:rPr lang="ru-RU" sz="1600" i="1" u="sng" dirty="0" smtClean="0"/>
              <a:t>проявление </a:t>
            </a:r>
            <a:r>
              <a:rPr lang="ru-RU" sz="1600" i="1" u="sng" dirty="0"/>
              <a:t>фотоплёнки</a:t>
            </a:r>
            <a:r>
              <a:rPr lang="ru-RU" sz="1600" i="1" dirty="0"/>
              <a:t> – это химическая обработка. В процессе которой скрытое изображение превращается в явное. Суть в том, что под действием реактивов (гидрохинон, метол) происходит дальнейшее выделение серебра там, где оно уже началось, но теперь выпавшие атомы серебра объединяются в крупные зёрна. После проявления на фотоплёнке получается хорошо заметное </a:t>
            </a:r>
            <a:r>
              <a:rPr lang="ru-RU" sz="1600" i="1" u="sng" dirty="0"/>
              <a:t>негативное изображение</a:t>
            </a:r>
            <a:r>
              <a:rPr lang="ru-RU" sz="1600" i="1" u="sng" dirty="0" smtClean="0"/>
              <a:t>.</a:t>
            </a:r>
            <a:r>
              <a:rPr lang="ru-RU" sz="1600" i="1" dirty="0" smtClean="0"/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4528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529195"/>
            <a:ext cx="885698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Исходя </a:t>
            </a:r>
            <a:r>
              <a:rPr lang="ru-RU" sz="2000" dirty="0"/>
              <a:t>из фотонной структуры света, А. Эйнштейн сформулировал следующие два закона</a:t>
            </a:r>
            <a:r>
              <a:rPr lang="ru-RU" sz="2000" dirty="0" smtClean="0"/>
              <a:t>:</a:t>
            </a:r>
          </a:p>
          <a:p>
            <a:r>
              <a:rPr lang="ru-RU" sz="2400" b="1" i="1" dirty="0"/>
              <a:t>1.</a:t>
            </a:r>
            <a:r>
              <a:rPr lang="ru-RU" sz="2400" i="1" dirty="0"/>
              <a:t>   </a:t>
            </a:r>
            <a:r>
              <a:rPr lang="ru-RU" sz="2400" b="1" i="1" dirty="0"/>
              <a:t>Каждый поглощенный веществом фотон вызывает превра­щение одной молекулы.</a:t>
            </a:r>
            <a:r>
              <a:rPr lang="ru-RU" sz="2400" b="1" dirty="0"/>
              <a:t> </a:t>
            </a:r>
            <a:endParaRPr lang="ru-RU" sz="2400" dirty="0"/>
          </a:p>
          <a:p>
            <a:r>
              <a:rPr lang="ru-RU" sz="2000" dirty="0"/>
              <a:t>Это — основной закон фотохимии, имею­щий квантовое происхождение.</a:t>
            </a:r>
          </a:p>
          <a:p>
            <a:r>
              <a:rPr lang="ru-RU" sz="2400" b="1" i="1" dirty="0"/>
              <a:t>2.</a:t>
            </a:r>
            <a:r>
              <a:rPr lang="ru-RU" sz="2400" i="1" dirty="0"/>
              <a:t>   </a:t>
            </a:r>
            <a:r>
              <a:rPr lang="ru-RU" sz="2400" b="1" i="1" dirty="0"/>
              <a:t>Молекула  вступает в фотохимическую реакцию  под дей­ствием   фотона  лишь  в  том   случае,   когда энергия   фотона  не меньше   определенного   значения,   необходимого   для   разрыва молекулярных связей  </a:t>
            </a:r>
            <a:r>
              <a:rPr lang="ru-RU" sz="2400" i="1" dirty="0"/>
              <a:t>(энергии диссоциации).  </a:t>
            </a:r>
            <a:endParaRPr lang="ru-RU" sz="2400" dirty="0"/>
          </a:p>
          <a:p>
            <a:r>
              <a:rPr lang="ru-RU" sz="2000" dirty="0"/>
              <a:t>Если энергия фо­тона меньше этой энергии, то реакция не произойдет. Если же энергия    фотона    больше    энергии    диссоциации,    то    избыток энергии содержится в продуктах распада молекул, т. е. в активных радикалах. </a:t>
            </a:r>
          </a:p>
          <a:p>
            <a:r>
              <a:rPr lang="ru-RU" sz="2000" dirty="0"/>
              <a:t>Граница фотохимической реакции по энергии фотона полностью аналогична красной границе фотоэффекта. </a:t>
            </a:r>
          </a:p>
          <a:p>
            <a:r>
              <a:rPr lang="ru-RU" sz="2000" dirty="0"/>
              <a:t>На основе этого закона можно легко объяснить, почему, например, фотобумага нечувствительна к красному и инфракрасному свету. </a:t>
            </a:r>
          </a:p>
          <a:p>
            <a:r>
              <a:rPr lang="ru-RU" sz="2000" dirty="0"/>
              <a:t>Для фотографирования в инфракрасном свете создается спе­циальная фотопленка, где в светочувствительный слой вносятся определенные добавки — активаторы, снижающие энергетический порог фотохимической реакции.</a:t>
            </a:r>
          </a:p>
          <a:p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57789"/>
            <a:ext cx="4695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Фотохимические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законы </a:t>
            </a:r>
            <a:endParaRPr lang="ru-RU" sz="32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9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121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Корпускулярно – волновой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дуализм</a:t>
            </a:r>
            <a:endParaRPr lang="ru-RU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908720"/>
            <a:ext cx="3600400" cy="64807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Свет 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- волна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4048" y="908720"/>
            <a:ext cx="3888432" cy="64807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Свет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– поток частиц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899592" y="1700808"/>
            <a:ext cx="288032" cy="86409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463828" y="1596601"/>
            <a:ext cx="435764" cy="276850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644766" y="1605890"/>
            <a:ext cx="398842" cy="184687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71747" y="2060848"/>
            <a:ext cx="3168352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Интерференция 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45033" y="3019618"/>
            <a:ext cx="3168352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Дифракция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93391" y="4002861"/>
            <a:ext cx="3168352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Поляризация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23343" y="4869160"/>
            <a:ext cx="3168352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Дисперсия 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147311" y="1532319"/>
            <a:ext cx="497455" cy="384089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24492" y="2043425"/>
            <a:ext cx="3168352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Фотоэффект</a:t>
            </a:r>
            <a: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endParaRPr lang="ru-RU" sz="3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16016" y="3284984"/>
            <a:ext cx="3168352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Давление света 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04048" y="4277428"/>
            <a:ext cx="3168352" cy="95177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 </a:t>
            </a:r>
            <a: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Комптона</a:t>
            </a:r>
            <a: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endParaRPr lang="ru-RU" sz="3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>
            <a:off x="7692844" y="1589286"/>
            <a:ext cx="335539" cy="101260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>
            <a:off x="7884368" y="1570526"/>
            <a:ext cx="335539" cy="202735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право стрелка 20"/>
          <p:cNvSpPr/>
          <p:nvPr/>
        </p:nvSpPr>
        <p:spPr>
          <a:xfrm>
            <a:off x="8180338" y="1532319"/>
            <a:ext cx="471919" cy="297459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067944" y="908720"/>
            <a:ext cx="792088" cy="79208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ru-RU" sz="7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7311" y="5455625"/>
            <a:ext cx="88891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Нильс Бор – принцип дополнительности</a:t>
            </a:r>
            <a:r>
              <a:rPr lang="ru-RU" sz="2400" i="1" dirty="0"/>
              <a:t>: для описания того или иного явления надо использовать или волновую или корпускулярную теорию света, но не ту и другую одновременно.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848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88640"/>
            <a:ext cx="88569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Согласно Планку излучающее тело всегда испускает энергию </a:t>
            </a:r>
            <a:endParaRPr lang="ru-RU" sz="2400" dirty="0" smtClean="0"/>
          </a:p>
          <a:p>
            <a:r>
              <a:rPr lang="ru-RU" sz="2800" b="1" dirty="0" smtClean="0"/>
              <a:t>Е = </a:t>
            </a:r>
            <a:r>
              <a:rPr lang="en-US" sz="2800" b="1" i="1" dirty="0" err="1"/>
              <a:t>N</a:t>
            </a:r>
            <a:r>
              <a:rPr lang="en-US" sz="2800" b="1" i="1" dirty="0" err="1" smtClean="0"/>
              <a:t>hv</a:t>
            </a:r>
            <a:endParaRPr lang="ru-RU" sz="2800" b="1" i="1" dirty="0"/>
          </a:p>
          <a:p>
            <a:r>
              <a:rPr lang="en-US" sz="2400" i="1" dirty="0"/>
              <a:t>N</a:t>
            </a:r>
            <a:r>
              <a:rPr lang="ru-RU" sz="2400" i="1" dirty="0" smtClean="0"/>
              <a:t> </a:t>
            </a:r>
            <a:r>
              <a:rPr lang="ru-RU" sz="2400" dirty="0"/>
              <a:t>— любое целое положительное число.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453171"/>
            <a:ext cx="885698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Формула Планка прекрасно согласуется с эксперименталь­ными </a:t>
            </a:r>
            <a:r>
              <a:rPr lang="ru-RU" sz="2400" dirty="0" smtClean="0"/>
              <a:t>данными.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Идея </a:t>
            </a:r>
            <a:r>
              <a:rPr lang="ru-RU" sz="2400" dirty="0"/>
              <a:t>Планка о прерывном характере процессов испускания и поглощения света оказала громадное влияние на все дальней­шее развитие физики.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1918 г. - Планк получил Нобелевскую премию за введение понятия кванта и объяснение спектра излучения абсолютно черного тела.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76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Явление фотоэффекта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91387"/>
            <a:ext cx="8712968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i="1" dirty="0" smtClean="0"/>
              <a:t>История: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100" dirty="0"/>
              <a:t>В 1887 г. Г. Герц обнаружил, что если направить на отрицательный электрод искрового разряд­ника ультрафиолетовое излучение, то электрический разряд происходит при меньшем напряжении между электродами, чем в отсутствие освещения. Герцу не удалось дать правильного объяснения этому явлению.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100" dirty="0"/>
              <a:t>Опыты В. </a:t>
            </a:r>
            <a:r>
              <a:rPr lang="ru-RU" sz="2100" dirty="0" err="1"/>
              <a:t>Гальвакса</a:t>
            </a:r>
            <a:r>
              <a:rPr lang="ru-RU" sz="2100" dirty="0"/>
              <a:t>, и в особенности тщательные исследования А. Г. Столетова, проведенные в 1888— 1889 гг., позволили понять сущность явления, обнаруженного Герцем: оно обусловлено выбиванием под действием света от­рицательных зарядов из металлического катода разрядника</a:t>
            </a:r>
            <a:r>
              <a:rPr lang="ru-RU" sz="21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/>
              <a:t>Наиболее полное исследование явления фотоэффекта было выполнено Ф. </a:t>
            </a:r>
            <a:r>
              <a:rPr lang="ru-RU" sz="2200" dirty="0" err="1"/>
              <a:t>Ленардом</a:t>
            </a:r>
            <a:r>
              <a:rPr lang="ru-RU" sz="2200" dirty="0"/>
              <a:t> в 1900 г. К этому времени уже был открыт электрон</a:t>
            </a:r>
            <a:r>
              <a:rPr lang="ru-RU" sz="2200" dirty="0" smtClean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100" dirty="0" smtClean="0"/>
              <a:t>В </a:t>
            </a:r>
            <a:r>
              <a:rPr lang="ru-RU" sz="2100" dirty="0"/>
              <a:t>дальнейшем измерения удельного заряда этих частиц пока­зали, что они представляют собой электроны.</a:t>
            </a:r>
          </a:p>
          <a:p>
            <a:r>
              <a:rPr lang="ru-RU" sz="2100" b="1" dirty="0">
                <a:solidFill>
                  <a:schemeClr val="bg2">
                    <a:lumMod val="10000"/>
                  </a:schemeClr>
                </a:solidFill>
              </a:rPr>
              <a:t>Явление вырывания электронов из твердых и жидких тел под действием света называют </a:t>
            </a:r>
            <a:r>
              <a:rPr lang="ru-RU" sz="2100" b="1" i="1" dirty="0">
                <a:solidFill>
                  <a:schemeClr val="bg2">
                    <a:lumMod val="10000"/>
                  </a:schemeClr>
                </a:solidFill>
              </a:rPr>
              <a:t>внешним фотоэлектрическим эф­фектом </a:t>
            </a:r>
            <a:r>
              <a:rPr lang="ru-RU" sz="2100" b="1" dirty="0">
                <a:solidFill>
                  <a:schemeClr val="bg2">
                    <a:lumMod val="10000"/>
                  </a:schemeClr>
                </a:solidFill>
              </a:rPr>
              <a:t>(или просто фотоэффектом), а вырванные таким образом электроны иногда называют фотоэлектронами.</a:t>
            </a:r>
          </a:p>
          <a:p>
            <a:endParaRPr lang="ru-RU" sz="21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108775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Опыты по изучению фотоэффекта</a:t>
            </a:r>
            <a:endParaRPr lang="ru-RU" sz="32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10" y="692696"/>
            <a:ext cx="366481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1081" y="37890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 своих знаменитых экспериментах Столетов использовал </a:t>
            </a:r>
            <a:r>
              <a:rPr lang="ru-RU" dirty="0" smtClean="0"/>
              <a:t>фотоэлемент </a:t>
            </a:r>
            <a:r>
              <a:rPr lang="ru-RU" dirty="0"/>
              <a:t>собственной </a:t>
            </a:r>
            <a:r>
              <a:rPr lang="ru-RU" dirty="0" smtClean="0"/>
              <a:t>конструкции</a:t>
            </a:r>
            <a:r>
              <a:rPr lang="ru-RU" dirty="0"/>
              <a:t>.</a:t>
            </a:r>
          </a:p>
        </p:txBody>
      </p:sp>
      <p:pic>
        <p:nvPicPr>
          <p:cNvPr id="5125" name="Picture 5" descr="http://vladimirblog.net/wp-content/uploads/2015/03/stoletov-portr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81" y="623393"/>
            <a:ext cx="3269735" cy="442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11898" y="4919008"/>
            <a:ext cx="903210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cs typeface="Arial" pitchFamily="34" charset="0"/>
              </a:rPr>
              <a:t>Алекса́ндр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cs typeface="Arial" pitchFamily="34" charset="0"/>
              </a:rPr>
              <a:t>Григо́рьевич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cs typeface="Arial" pitchFamily="34" charset="0"/>
              </a:rPr>
              <a:t>Столе́тов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 (10 августа1839 — 27 мая 1896) — русский физик, заслуженный профессор Московского университета.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Получил кривую намагничивания железа, систематически исследовал внешний фотоэффект (1888—1890), открыл первый закон фотоэффекта. Исследовал газовый разряд, критическое состояние и другие явления. Основал физическую лабораторию в Московском университете.</a:t>
            </a:r>
          </a:p>
        </p:txBody>
      </p:sp>
    </p:spTree>
    <p:extLst>
      <p:ext uri="{BB962C8B-B14F-4D97-AF65-F5344CB8AC3E}">
        <p14:creationId xmlns:p14="http://schemas.microsoft.com/office/powerpoint/2010/main" val="386832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18248" y="692696"/>
            <a:ext cx="451824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стеклянную колбу, из которой выкачан </a:t>
            </a:r>
            <a:r>
              <a:rPr lang="ru-RU" dirty="0" smtClean="0"/>
              <a:t>воздух, </a:t>
            </a:r>
            <a:r>
              <a:rPr lang="ru-RU" dirty="0"/>
              <a:t>введены два электрода: цинковый катод K и анод A. </a:t>
            </a:r>
            <a:endParaRPr lang="ru-RU" dirty="0" smtClean="0"/>
          </a:p>
          <a:p>
            <a:r>
              <a:rPr lang="ru-RU" dirty="0"/>
              <a:t>На катод и анод подаётся напряжение, величину U которого можно менять с помощью потенциометра и измерять вольтметром V . </a:t>
            </a:r>
            <a:endParaRPr lang="ru-RU" dirty="0" smtClean="0"/>
          </a:p>
          <a:p>
            <a:r>
              <a:rPr lang="ru-RU" dirty="0" smtClean="0"/>
              <a:t>Катод </a:t>
            </a:r>
            <a:r>
              <a:rPr lang="ru-RU" dirty="0"/>
              <a:t>освещается ультрафиолетовыми лучами УФ через специальное кварцевое окошко, сделанное в колбе .</a:t>
            </a:r>
          </a:p>
          <a:p>
            <a:r>
              <a:rPr lang="ru-RU" dirty="0"/>
              <a:t>Ультрафиолетовое излучение выбивает с катода электроны </a:t>
            </a:r>
            <a:r>
              <a:rPr lang="ru-RU" sz="2400" b="1" i="1" dirty="0">
                <a:latin typeface="Georgia" pitchFamily="18" charset="0"/>
              </a:rPr>
              <a:t>e</a:t>
            </a:r>
            <a:r>
              <a:rPr lang="ru-RU" dirty="0"/>
              <a:t>, которые разгоняются напряжением </a:t>
            </a:r>
            <a:r>
              <a:rPr lang="ru-RU" sz="2000" b="1" i="1" dirty="0"/>
              <a:t>U(</a:t>
            </a:r>
            <a:r>
              <a:rPr lang="ru-RU" sz="2000" dirty="0"/>
              <a:t>анодное напряжение</a:t>
            </a:r>
            <a:r>
              <a:rPr lang="ru-RU" sz="2400" b="1" i="1" dirty="0"/>
              <a:t>)</a:t>
            </a:r>
            <a:r>
              <a:rPr lang="ru-RU" dirty="0"/>
              <a:t> и летят на анод. </a:t>
            </a:r>
          </a:p>
          <a:p>
            <a:endParaRPr lang="ru-RU" dirty="0" smtClean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Опыты по изучению фотоэффекта</a:t>
            </a:r>
            <a:endParaRPr lang="ru-RU" sz="32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9" y="663352"/>
            <a:ext cx="4498369" cy="380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4797152"/>
            <a:ext cx="9036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Включённый в цепь миллиамперметр </a:t>
            </a:r>
            <a:r>
              <a:rPr lang="ru-RU" dirty="0" err="1"/>
              <a:t>mA</a:t>
            </a:r>
            <a:r>
              <a:rPr lang="ru-RU" dirty="0"/>
              <a:t> регистрирует электрический ток. </a:t>
            </a:r>
            <a:endParaRPr lang="ru-RU" dirty="0" smtClean="0"/>
          </a:p>
          <a:p>
            <a:r>
              <a:rPr lang="ru-RU" dirty="0"/>
              <a:t>Этот ток называется фототоком, а выбитые электроны, его создающие, называются фотоэлектронами. </a:t>
            </a:r>
          </a:p>
          <a:p>
            <a:r>
              <a:rPr lang="ru-RU" dirty="0"/>
              <a:t>В опытах Столетова можно независимо изменять три величины: анодное напряжение, интенсивность света и его частоту. 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9985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854" y="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Зависимость фототока от напряжения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4566301" cy="270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25186" y="497659"/>
            <a:ext cx="43718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Меняя величину и знак анодного напряжения, можно проследить, как меняется фототок. </a:t>
            </a:r>
            <a:endParaRPr lang="ru-RU" sz="2000" dirty="0" smtClean="0"/>
          </a:p>
          <a:p>
            <a:r>
              <a:rPr lang="ru-RU" sz="2000" dirty="0" smtClean="0"/>
              <a:t>График </a:t>
            </a:r>
            <a:r>
              <a:rPr lang="ru-RU" sz="2000" dirty="0"/>
              <a:t>этой зависимости, называемый </a:t>
            </a:r>
            <a:r>
              <a:rPr lang="ru-RU" sz="2000" b="1" i="1" dirty="0"/>
              <a:t>характеристикой </a:t>
            </a:r>
            <a:r>
              <a:rPr lang="ru-RU" sz="2000" b="1" i="1" dirty="0" smtClean="0"/>
              <a:t>фотоэлемента</a:t>
            </a:r>
            <a:r>
              <a:rPr lang="ru-RU" sz="2000" dirty="0" smtClean="0"/>
              <a:t>. 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55683" y="3180186"/>
                <a:ext cx="8841309" cy="15897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itchFamily="2" charset="2"/>
                  <a:buChar char="ü"/>
                </a:pPr>
                <a:r>
                  <a:rPr lang="ru-RU" dirty="0" smtClean="0"/>
                  <a:t>Электроны </a:t>
                </a:r>
                <a:r>
                  <a:rPr lang="ru-RU" dirty="0"/>
                  <a:t>вылетают из катода с различными скоростями и в разных направлениях; </a:t>
                </a:r>
                <a:r>
                  <a:rPr lang="ru-RU" dirty="0" smtClean="0"/>
                  <a:t>максимальная </a:t>
                </a:r>
                <a:r>
                  <a:rPr lang="ru-RU" dirty="0"/>
                  <a:t>скорость, которую имеют фотоэлектроны в условиях </a:t>
                </a:r>
                <a:r>
                  <a:rPr lang="ru-RU" dirty="0" smtClean="0"/>
                  <a:t>опыта - </a:t>
                </a:r>
                <a:r>
                  <a:rPr lang="ru-RU" sz="2400" i="1" dirty="0" smtClean="0">
                    <a:latin typeface="Georgia" pitchFamily="18" charset="0"/>
                  </a:rPr>
                  <a:t>v</a:t>
                </a:r>
                <a:r>
                  <a:rPr lang="ru-RU" dirty="0" smtClean="0"/>
                  <a:t>.</a:t>
                </a:r>
              </a:p>
              <a:p>
                <a:pPr marL="285750" indent="-285750">
                  <a:buFont typeface="Wingdings" pitchFamily="2" charset="2"/>
                  <a:buChar char="ü"/>
                </a:pPr>
                <a:r>
                  <a:rPr lang="ru-RU" dirty="0"/>
                  <a:t>Если напряжение U отрицательно и велико по модулю, то фототок отсутствует</a:t>
                </a:r>
                <a:r>
                  <a:rPr lang="ru-RU" dirty="0" smtClean="0"/>
                  <a:t>.</a:t>
                </a:r>
              </a:p>
              <a:p>
                <a:r>
                  <a:rPr lang="ru-RU" sz="2800" dirty="0" smtClean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400" i="1" dirty="0">
                                <a:latin typeface="Georgia" pitchFamily="18" charset="0"/>
                              </a:rPr>
                              <m:t>m</m:t>
                            </m:r>
                            <m:r>
                              <m:rPr>
                                <m:nor/>
                              </m:rPr>
                              <a:rPr lang="ru-RU" sz="2400" i="1" dirty="0">
                                <a:latin typeface="Georgia" pitchFamily="18" charset="0"/>
                              </a:rPr>
                              <m:t>v</m:t>
                            </m:r>
                          </m:e>
                          <m:sup>
                            <m:r>
                              <a:rPr lang="ru-RU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Georgia" pitchFamily="18" charset="0"/>
                  </a:rPr>
                  <a:t>=</a:t>
                </a:r>
                <a:r>
                  <a:rPr lang="en-US" sz="2400" dirty="0" smtClean="0"/>
                  <a:t> </a:t>
                </a:r>
                <a:r>
                  <a:rPr lang="en-US" sz="2400" i="1" dirty="0" smtClean="0">
                    <a:latin typeface="Georgia" pitchFamily="18" charset="0"/>
                  </a:rPr>
                  <a:t>e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i="1" dirty="0"/>
                          <m:t>U</m:t>
                        </m:r>
                      </m:e>
                      <m:sub>
                        <m:r>
                          <a:rPr lang="ru-RU" sz="2400" b="0" i="1" smtClean="0">
                            <a:latin typeface="Cambria Math"/>
                          </a:rPr>
                          <m:t>з</m:t>
                        </m:r>
                      </m:sub>
                    </m:sSub>
                  </m:oMath>
                </a14:m>
                <a:r>
                  <a:rPr lang="ru-RU" sz="2400" dirty="0" smtClean="0"/>
                  <a:t>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200" i="1" dirty="0"/>
                          <m:t>U</m:t>
                        </m:r>
                      </m:e>
                      <m:sub>
                        <m:r>
                          <a:rPr lang="ru-RU" sz="2200" i="1">
                            <a:latin typeface="Cambria Math"/>
                          </a:rPr>
                          <m:t>з</m:t>
                        </m:r>
                      </m:sub>
                    </m:sSub>
                  </m:oMath>
                </a14:m>
                <a:r>
                  <a:rPr lang="ru-RU" sz="2200" dirty="0" smtClean="0"/>
                  <a:t>-</a:t>
                </a:r>
                <a:r>
                  <a:rPr lang="ru-RU" sz="2200" dirty="0"/>
                  <a:t> </a:t>
                </a:r>
                <a:r>
                  <a:rPr lang="ru-RU" sz="2000" b="1" i="1" dirty="0" smtClean="0"/>
                  <a:t>задерживающее напряжение</a:t>
                </a:r>
                <a:endParaRPr lang="ru-RU" sz="2000" b="1" i="1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83" y="3180186"/>
                <a:ext cx="8841309" cy="1589731"/>
              </a:xfrm>
              <a:prstGeom prst="rect">
                <a:avLst/>
              </a:prstGeom>
              <a:blipFill rotWithShape="1">
                <a:blip r:embed="rId3"/>
                <a:stretch>
                  <a:fillRect l="-483" t="-1923" b="-3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383104" y="4653136"/>
            <a:ext cx="8516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Величина </a:t>
            </a:r>
            <a:r>
              <a:rPr lang="ru-RU" dirty="0"/>
              <a:t>задерживающего напряжения позволяет определить </a:t>
            </a:r>
            <a:r>
              <a:rPr lang="ru-RU" dirty="0" smtClean="0"/>
              <a:t>максимальную </a:t>
            </a:r>
            <a:r>
              <a:rPr lang="ru-RU" dirty="0"/>
              <a:t>кинетическую энергию фотоэлектронов</a:t>
            </a:r>
            <a:r>
              <a:rPr lang="ru-RU" dirty="0" smtClean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5683" y="5299467"/>
            <a:ext cx="8508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фототок присутствует при нулевом напряжении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5683" y="5679058"/>
            <a:ext cx="87436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при достаточно больших положительных значениях напряжения ток достигает своей предельной величины </a:t>
            </a:r>
            <a:r>
              <a:rPr lang="ru-RU" i="1" dirty="0" err="1">
                <a:latin typeface="Georgia" pitchFamily="18" charset="0"/>
              </a:rPr>
              <a:t>Iн</a:t>
            </a:r>
            <a:r>
              <a:rPr lang="ru-RU" dirty="0"/>
              <a:t>, называемой </a:t>
            </a:r>
            <a:r>
              <a:rPr lang="ru-RU" b="1" i="1" dirty="0"/>
              <a:t>током насыщения</a:t>
            </a:r>
            <a:r>
              <a:rPr lang="ru-RU" dirty="0"/>
              <a:t>, и дальше возрастать перестаёт</a:t>
            </a:r>
          </a:p>
        </p:txBody>
      </p:sp>
    </p:spTree>
    <p:extLst>
      <p:ext uri="{BB962C8B-B14F-4D97-AF65-F5344CB8AC3E}">
        <p14:creationId xmlns:p14="http://schemas.microsoft.com/office/powerpoint/2010/main" val="181317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76672"/>
            <a:ext cx="8568952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Опытным </a:t>
            </a:r>
            <a:r>
              <a:rPr lang="ru-RU" sz="2200" dirty="0"/>
              <a:t>путем установлены три закона внешнего фотоэффекта</a:t>
            </a:r>
            <a:r>
              <a:rPr lang="ru-RU" sz="2200" dirty="0" smtClean="0"/>
              <a:t>:</a:t>
            </a:r>
          </a:p>
          <a:p>
            <a:pPr marL="457200" indent="-457200">
              <a:buAutoNum type="arabicPeriod"/>
            </a:pPr>
            <a:r>
              <a:rPr lang="ru-RU" sz="2200" b="1" i="1" dirty="0" smtClean="0">
                <a:solidFill>
                  <a:srgbClr val="002060"/>
                </a:solidFill>
              </a:rPr>
              <a:t>Число </a:t>
            </a:r>
            <a:r>
              <a:rPr lang="ru-RU" sz="2200" b="1" i="1" dirty="0">
                <a:solidFill>
                  <a:srgbClr val="002060"/>
                </a:solidFill>
              </a:rPr>
              <a:t>электронов, выбиваемых из катода за секунду, </a:t>
            </a:r>
            <a:r>
              <a:rPr lang="ru-RU" sz="2200" b="1" i="1" dirty="0" smtClean="0">
                <a:solidFill>
                  <a:srgbClr val="002060"/>
                </a:solidFill>
              </a:rPr>
              <a:t>пропорционально </a:t>
            </a:r>
            <a:r>
              <a:rPr lang="ru-RU" sz="2200" b="1" i="1" dirty="0">
                <a:solidFill>
                  <a:srgbClr val="002060"/>
                </a:solidFill>
              </a:rPr>
              <a:t>интенсивности падающего на катод излучения (при его неизменной частоте</a:t>
            </a:r>
            <a:r>
              <a:rPr lang="ru-RU" sz="2200" b="1" i="1" dirty="0" smtClean="0">
                <a:solidFill>
                  <a:srgbClr val="002060"/>
                </a:solidFill>
              </a:rPr>
              <a:t>).</a:t>
            </a:r>
            <a:r>
              <a:rPr lang="ru-RU" sz="2200" b="1" dirty="0"/>
              <a:t> </a:t>
            </a:r>
            <a:r>
              <a:rPr lang="ru-RU" sz="2200" dirty="0"/>
              <a:t>Фототок насыщения  пропорционален световому потоку, падающему на металл</a:t>
            </a:r>
            <a:r>
              <a:rPr lang="ru-RU" sz="2200" dirty="0" smtClean="0"/>
              <a:t>.</a:t>
            </a:r>
            <a:r>
              <a:rPr lang="ru-RU" sz="2400" dirty="0"/>
              <a:t> </a:t>
            </a:r>
            <a:r>
              <a:rPr lang="ru-RU" sz="2200" dirty="0" smtClean="0"/>
              <a:t>Чем </a:t>
            </a:r>
            <a:r>
              <a:rPr lang="ru-RU" sz="2200" dirty="0"/>
              <a:t>больше энергии несёт излучение, тем ощутимее </a:t>
            </a:r>
            <a:r>
              <a:rPr lang="ru-RU" sz="2200" dirty="0" smtClean="0"/>
              <a:t>наблюдаемый </a:t>
            </a:r>
            <a:r>
              <a:rPr lang="ru-RU" sz="2200" dirty="0"/>
              <a:t>результат</a:t>
            </a:r>
            <a:r>
              <a:rPr lang="ru-RU" sz="2200" dirty="0" smtClean="0"/>
              <a:t>.</a:t>
            </a:r>
          </a:p>
          <a:p>
            <a:pPr marL="457200" indent="-457200">
              <a:buAutoNum type="arabicPeriod"/>
            </a:pPr>
            <a:r>
              <a:rPr lang="ru-RU" sz="2200" b="1" i="1" dirty="0">
                <a:solidFill>
                  <a:srgbClr val="C00000"/>
                </a:solidFill>
              </a:rPr>
              <a:t>Максимальная кинетическая энергия фотоэлектронов </a:t>
            </a:r>
            <a:r>
              <a:rPr lang="ru-RU" sz="2200" b="1" i="1" dirty="0" smtClean="0">
                <a:solidFill>
                  <a:srgbClr val="C00000"/>
                </a:solidFill>
              </a:rPr>
              <a:t>линейно </a:t>
            </a:r>
            <a:r>
              <a:rPr lang="ru-RU" sz="2200" b="1" i="1" dirty="0">
                <a:solidFill>
                  <a:srgbClr val="C00000"/>
                </a:solidFill>
              </a:rPr>
              <a:t>возрастает с частотой света и не зависит от его интенсивности</a:t>
            </a:r>
            <a:r>
              <a:rPr lang="ru-RU" sz="2400" b="1" dirty="0">
                <a:solidFill>
                  <a:srgbClr val="C00000"/>
                </a:solidFill>
              </a:rPr>
              <a:t>.</a:t>
            </a:r>
            <a:r>
              <a:rPr lang="ru-RU" sz="2200" b="1" dirty="0" smtClean="0">
                <a:solidFill>
                  <a:srgbClr val="C00000"/>
                </a:solidFill>
              </a:rPr>
              <a:t> </a:t>
            </a:r>
          </a:p>
          <a:p>
            <a:pPr marL="457200" indent="-457200">
              <a:buFontTx/>
              <a:buAutoNum type="arabicPeriod"/>
            </a:pPr>
            <a:r>
              <a:rPr lang="ru-RU" sz="2200" b="1" i="1" dirty="0" smtClean="0">
                <a:solidFill>
                  <a:schemeClr val="accent4">
                    <a:lumMod val="50000"/>
                  </a:schemeClr>
                </a:solidFill>
              </a:rPr>
              <a:t>Для </a:t>
            </a:r>
            <a:r>
              <a:rPr lang="ru-RU" sz="2200" b="1" i="1" dirty="0">
                <a:solidFill>
                  <a:schemeClr val="accent4">
                    <a:lumMod val="50000"/>
                  </a:schemeClr>
                </a:solidFill>
              </a:rPr>
              <a:t>каждого вещества существует красная граница фотоэффекта, т. е. наименьшая частота света </a:t>
            </a:r>
            <a:r>
              <a:rPr lang="en-US" sz="2200" b="1" i="1" dirty="0" smtClean="0">
                <a:solidFill>
                  <a:schemeClr val="accent4">
                    <a:lumMod val="50000"/>
                  </a:schemeClr>
                </a:solidFill>
                <a:latin typeface="Cambria Math"/>
                <a:ea typeface="Cambria Math"/>
              </a:rPr>
              <a:t>𝜈</a:t>
            </a:r>
            <a:r>
              <a:rPr lang="en-US" sz="2200" b="1" i="1" baseline="-25000" dirty="0" smtClean="0">
                <a:solidFill>
                  <a:schemeClr val="accent4">
                    <a:lumMod val="50000"/>
                  </a:schemeClr>
                </a:solidFill>
              </a:rPr>
              <a:t>min</a:t>
            </a:r>
            <a:r>
              <a:rPr lang="ru-RU" sz="2200" b="1" i="1" dirty="0">
                <a:solidFill>
                  <a:schemeClr val="accent4">
                    <a:lumMod val="50000"/>
                  </a:schemeClr>
                </a:solidFill>
              </a:rPr>
              <a:t>, при которой еще возможен внешний фотоэффект;</a:t>
            </a:r>
            <a:endParaRPr lang="ru-RU" sz="2200" i="1" dirty="0">
              <a:solidFill>
                <a:schemeClr val="accent4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endParaRPr lang="ru-RU" sz="2200" dirty="0"/>
          </a:p>
          <a:p>
            <a:r>
              <a:rPr lang="ru-RU" sz="2200" dirty="0"/>
              <a:t>Важнейшим свойством фотоэффекта является его </a:t>
            </a:r>
            <a:r>
              <a:rPr lang="ru-RU" sz="2200" i="1" dirty="0" err="1"/>
              <a:t>безынерционность</a:t>
            </a:r>
            <a:r>
              <a:rPr lang="ru-RU" sz="2200" i="1" dirty="0" smtClean="0"/>
              <a:t>, </a:t>
            </a:r>
            <a:r>
              <a:rPr lang="ru-RU" sz="2200" dirty="0" smtClean="0"/>
              <a:t>которая </a:t>
            </a:r>
            <a:r>
              <a:rPr lang="ru-RU" sz="2200" dirty="0"/>
              <a:t>не может быть объяснена с точки зрения волной </a:t>
            </a:r>
            <a:r>
              <a:rPr lang="ru-RU" sz="2200" dirty="0" smtClean="0"/>
              <a:t>теории: фотоэффект </a:t>
            </a:r>
            <a:r>
              <a:rPr lang="ru-RU" sz="2200" dirty="0"/>
              <a:t>возникает </a:t>
            </a:r>
            <a:r>
              <a:rPr lang="ru-RU" sz="2200" dirty="0" smtClean="0"/>
              <a:t>сразу </a:t>
            </a:r>
            <a:r>
              <a:rPr lang="ru-RU" sz="2200" dirty="0"/>
              <a:t>же </a:t>
            </a:r>
            <a:r>
              <a:rPr lang="ru-RU" sz="2200" dirty="0" smtClean="0"/>
              <a:t>при </a:t>
            </a:r>
            <a:r>
              <a:rPr lang="ru-RU" sz="2200" dirty="0"/>
              <a:t>освещении поверхности тела при условии, что частота света </a:t>
            </a:r>
            <a:r>
              <a:rPr lang="en-US" sz="2200" i="1" dirty="0"/>
              <a:t>v</a:t>
            </a:r>
            <a:r>
              <a:rPr lang="ru-RU" sz="2200" i="1" dirty="0"/>
              <a:t>&gt;</a:t>
            </a:r>
            <a:r>
              <a:rPr lang="en-US" sz="2200" i="1" dirty="0" err="1"/>
              <a:t>v</a:t>
            </a:r>
            <a:r>
              <a:rPr lang="en-US" sz="2200" i="1" baseline="-25000" dirty="0" err="1"/>
              <a:t>min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16089" y="-114241"/>
            <a:ext cx="43118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Законы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фотоэффекта</a:t>
            </a:r>
            <a:endParaRPr lang="ru-RU" sz="3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22" y="2783026"/>
            <a:ext cx="4353884" cy="403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8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</TotalTime>
  <Words>2596</Words>
  <Application>Microsoft Office PowerPoint</Application>
  <PresentationFormat>Экран (4:3)</PresentationFormat>
  <Paragraphs>245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Квантовая физика</vt:lpstr>
      <vt:lpstr>ЗАРОЖДЕНИЕ КВАНТОВОЙ ТЕОРИИ</vt:lpstr>
      <vt:lpstr>Квантовая гипотеза Планка</vt:lpstr>
      <vt:lpstr>Презентация PowerPoint</vt:lpstr>
      <vt:lpstr>Явление фотоэффекта</vt:lpstr>
      <vt:lpstr>Опыты по изучению фотоэффекта</vt:lpstr>
      <vt:lpstr>Опыты по изучению фотоэффекта</vt:lpstr>
      <vt:lpstr>Зависимость фототока от напряжения </vt:lpstr>
      <vt:lpstr>Презентация PowerPoint</vt:lpstr>
      <vt:lpstr>Теория фотоэффекта</vt:lpstr>
      <vt:lpstr>Презентация PowerPoint</vt:lpstr>
      <vt:lpstr>Презентация PowerPoint</vt:lpstr>
      <vt:lpstr>Фотоны</vt:lpstr>
      <vt:lpstr>Энергия фотона</vt:lpstr>
      <vt:lpstr>Импульс фотона</vt:lpstr>
      <vt:lpstr>Давление света</vt:lpstr>
      <vt:lpstr>Презентация PowerPoint</vt:lpstr>
      <vt:lpstr>Двойственная природа света (корпускулярно-волновой дуализм)</vt:lpstr>
      <vt:lpstr> Эффект Комптона</vt:lpstr>
      <vt:lpstr>Презентация PowerPoint</vt:lpstr>
      <vt:lpstr>Презентация PowerPoint</vt:lpstr>
      <vt:lpstr>Презентация PowerPoint</vt:lpstr>
      <vt:lpstr>Внутренний фотоэффект</vt:lpstr>
      <vt:lpstr>Вентильный фотоэффект</vt:lpstr>
      <vt:lpstr>Применение фотоэффекта</vt:lpstr>
      <vt:lpstr>Вакуумный фотоэлемент</vt:lpstr>
      <vt:lpstr>Полупроводниковые фотоэлементы</vt:lpstr>
      <vt:lpstr>Вентильные фотоэлементы</vt:lpstr>
      <vt:lpstr>Химическое действие света</vt:lpstr>
      <vt:lpstr>Химическое действие света</vt:lpstr>
      <vt:lpstr>Химическое действие света</vt:lpstr>
      <vt:lpstr>Презентация PowerPoint</vt:lpstr>
      <vt:lpstr>Корпускулярно – волновой дуализм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Квантовая физика</dc:title>
  <dc:creator>Mama</dc:creator>
  <cp:lastModifiedBy>112</cp:lastModifiedBy>
  <cp:revision>98</cp:revision>
  <dcterms:created xsi:type="dcterms:W3CDTF">2016-02-03T05:41:27Z</dcterms:created>
  <dcterms:modified xsi:type="dcterms:W3CDTF">2022-05-16T05:52:41Z</dcterms:modified>
</cp:coreProperties>
</file>